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8" r:id="rId5"/>
    <p:sldId id="837" r:id="rId6"/>
    <p:sldId id="838" r:id="rId7"/>
    <p:sldId id="839" r:id="rId8"/>
    <p:sldId id="840" r:id="rId9"/>
    <p:sldId id="841" r:id="rId10"/>
    <p:sldId id="836" r:id="rId11"/>
    <p:sldId id="844" r:id="rId12"/>
    <p:sldId id="842" r:id="rId13"/>
    <p:sldId id="843" r:id="rId14"/>
    <p:sldId id="576" r:id="rId15"/>
    <p:sldId id="539" r:id="rId16"/>
    <p:sldId id="577" r:id="rId17"/>
    <p:sldId id="540" r:id="rId18"/>
    <p:sldId id="279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luigi Gioia" userId="9fb95aaf82a6cb45" providerId="LiveId" clId="{51DEFE8A-0B86-42C6-B688-69C20275A374}"/>
    <pc:docChg chg="modSld">
      <pc:chgData name="Pierluigi Gioia" userId="9fb95aaf82a6cb45" providerId="LiveId" clId="{51DEFE8A-0B86-42C6-B688-69C20275A374}" dt="2023-02-14T21:08:33.272" v="7" actId="20577"/>
      <pc:docMkLst>
        <pc:docMk/>
      </pc:docMkLst>
      <pc:sldChg chg="modSp mod">
        <pc:chgData name="Pierluigi Gioia" userId="9fb95aaf82a6cb45" providerId="LiveId" clId="{51DEFE8A-0B86-42C6-B688-69C20275A374}" dt="2023-02-14T21:08:33.272" v="7" actId="20577"/>
        <pc:sldMkLst>
          <pc:docMk/>
          <pc:sldMk cId="0" sldId="539"/>
        </pc:sldMkLst>
        <pc:spChg chg="mod">
          <ac:chgData name="Pierluigi Gioia" userId="9fb95aaf82a6cb45" providerId="LiveId" clId="{51DEFE8A-0B86-42C6-B688-69C20275A374}" dt="2023-02-14T21:08:33.272" v="7" actId="20577"/>
          <ac:spMkLst>
            <pc:docMk/>
            <pc:sldMk cId="0" sldId="539"/>
            <ac:spMk id="188418" creationId="{816351BF-6ADB-45FB-AE76-1EFB369DA8B8}"/>
          </ac:spMkLst>
        </pc:spChg>
      </pc:sldChg>
    </pc:docChg>
  </pc:docChgLst>
  <pc:docChgLst>
    <pc:chgData name="Pierluigi Gioia" userId="9fb95aaf82a6cb45" providerId="LiveId" clId="{28F49DCA-B44D-48CE-BD12-E847BA26161A}"/>
    <pc:docChg chg="modSld">
      <pc:chgData name="Pierluigi Gioia" userId="9fb95aaf82a6cb45" providerId="LiveId" clId="{28F49DCA-B44D-48CE-BD12-E847BA26161A}" dt="2022-03-11T21:27:19.144" v="1" actId="14100"/>
      <pc:docMkLst>
        <pc:docMk/>
      </pc:docMkLst>
      <pc:sldChg chg="modSp mod">
        <pc:chgData name="Pierluigi Gioia" userId="9fb95aaf82a6cb45" providerId="LiveId" clId="{28F49DCA-B44D-48CE-BD12-E847BA26161A}" dt="2022-03-11T21:27:19.144" v="1" actId="14100"/>
        <pc:sldMkLst>
          <pc:docMk/>
          <pc:sldMk cId="0" sldId="838"/>
        </pc:sldMkLst>
        <pc:spChg chg="mod">
          <ac:chgData name="Pierluigi Gioia" userId="9fb95aaf82a6cb45" providerId="LiveId" clId="{28F49DCA-B44D-48CE-BD12-E847BA26161A}" dt="2022-03-11T21:27:19.144" v="1" actId="14100"/>
          <ac:spMkLst>
            <pc:docMk/>
            <pc:sldMk cId="0" sldId="838"/>
            <ac:spMk id="644101" creationId="{B139031E-5A1E-46D1-848A-C87528F651AE}"/>
          </ac:spMkLst>
        </pc:spChg>
      </pc:sldChg>
    </pc:docChg>
  </pc:docChgLst>
  <pc:docChgLst>
    <pc:chgData name="Pierluigi Gioia" userId="9fb95aaf82a6cb45" providerId="LiveId" clId="{6492F97D-52F1-44C9-B909-85AABE1268F1}"/>
    <pc:docChg chg="custSel addSld delSld modSld sldOrd">
      <pc:chgData name="Pierluigi Gioia" userId="9fb95aaf82a6cb45" providerId="LiveId" clId="{6492F97D-52F1-44C9-B909-85AABE1268F1}" dt="2022-03-11T21:24:48.281" v="432" actId="26606"/>
      <pc:docMkLst>
        <pc:docMk/>
      </pc:docMkLst>
      <pc:sldChg chg="modSp add mod ord">
        <pc:chgData name="Pierluigi Gioia" userId="9fb95aaf82a6cb45" providerId="LiveId" clId="{6492F97D-52F1-44C9-B909-85AABE1268F1}" dt="2022-03-11T21:17:14.075" v="421" actId="14100"/>
        <pc:sldMkLst>
          <pc:docMk/>
          <pc:sldMk cId="0" sldId="539"/>
        </pc:sldMkLst>
        <pc:spChg chg="mod">
          <ac:chgData name="Pierluigi Gioia" userId="9fb95aaf82a6cb45" providerId="LiveId" clId="{6492F97D-52F1-44C9-B909-85AABE1268F1}" dt="2022-03-11T21:17:14.075" v="421" actId="14100"/>
          <ac:spMkLst>
            <pc:docMk/>
            <pc:sldMk cId="0" sldId="539"/>
            <ac:spMk id="188418" creationId="{816351BF-6ADB-45FB-AE76-1EFB369DA8B8}"/>
          </ac:spMkLst>
        </pc:spChg>
        <pc:picChg chg="mod">
          <ac:chgData name="Pierluigi Gioia" userId="9fb95aaf82a6cb45" providerId="LiveId" clId="{6492F97D-52F1-44C9-B909-85AABE1268F1}" dt="2022-03-11T21:17:04.987" v="419" actId="1076"/>
          <ac:picMkLst>
            <pc:docMk/>
            <pc:sldMk cId="0" sldId="539"/>
            <ac:picMk id="188419" creationId="{E3193A5A-AD0F-4696-8F37-3A6A575F20FB}"/>
          </ac:picMkLst>
        </pc:picChg>
      </pc:sldChg>
      <pc:sldChg chg="modSp add mod">
        <pc:chgData name="Pierluigi Gioia" userId="9fb95aaf82a6cb45" providerId="LiveId" clId="{6492F97D-52F1-44C9-B909-85AABE1268F1}" dt="2022-03-11T21:18:04.679" v="425" actId="1076"/>
        <pc:sldMkLst>
          <pc:docMk/>
          <pc:sldMk cId="0" sldId="540"/>
        </pc:sldMkLst>
        <pc:spChg chg="mod">
          <ac:chgData name="Pierluigi Gioia" userId="9fb95aaf82a6cb45" providerId="LiveId" clId="{6492F97D-52F1-44C9-B909-85AABE1268F1}" dt="2022-03-11T21:18:04.679" v="425" actId="1076"/>
          <ac:spMkLst>
            <pc:docMk/>
            <pc:sldMk cId="0" sldId="540"/>
            <ac:spMk id="189443" creationId="{A20AE124-7643-45B6-8D4F-4AFD95568EA1}"/>
          </ac:spMkLst>
        </pc:spChg>
        <pc:picChg chg="mod">
          <ac:chgData name="Pierluigi Gioia" userId="9fb95aaf82a6cb45" providerId="LiveId" clId="{6492F97D-52F1-44C9-B909-85AABE1268F1}" dt="2022-03-11T21:18:00.372" v="424" actId="14100"/>
          <ac:picMkLst>
            <pc:docMk/>
            <pc:sldMk cId="0" sldId="540"/>
            <ac:picMk id="189442" creationId="{26F9461A-088E-4C85-9252-4CD2C81D33B5}"/>
          </ac:picMkLst>
        </pc:picChg>
      </pc:sldChg>
      <pc:sldChg chg="modSp add mod">
        <pc:chgData name="Pierluigi Gioia" userId="9fb95aaf82a6cb45" providerId="LiveId" clId="{6492F97D-52F1-44C9-B909-85AABE1268F1}" dt="2022-03-11T21:16:22.638" v="412" actId="14100"/>
        <pc:sldMkLst>
          <pc:docMk/>
          <pc:sldMk cId="0" sldId="576"/>
        </pc:sldMkLst>
        <pc:spChg chg="mod">
          <ac:chgData name="Pierluigi Gioia" userId="9fb95aaf82a6cb45" providerId="LiveId" clId="{6492F97D-52F1-44C9-B909-85AABE1268F1}" dt="2022-03-11T21:15:59.202" v="405" actId="14100"/>
          <ac:spMkLst>
            <pc:docMk/>
            <pc:sldMk cId="0" sldId="576"/>
            <ac:spMk id="185346" creationId="{3ABE6D91-DD30-4EA8-81A1-D0A7DE9A6362}"/>
          </ac:spMkLst>
        </pc:spChg>
        <pc:spChg chg="mod">
          <ac:chgData name="Pierluigi Gioia" userId="9fb95aaf82a6cb45" providerId="LiveId" clId="{6492F97D-52F1-44C9-B909-85AABE1268F1}" dt="2022-03-11T21:16:22.638" v="412" actId="14100"/>
          <ac:spMkLst>
            <pc:docMk/>
            <pc:sldMk cId="0" sldId="576"/>
            <ac:spMk id="185347" creationId="{8B0B69C7-716D-4333-ABB2-9BA950794234}"/>
          </ac:spMkLst>
        </pc:spChg>
      </pc:sldChg>
      <pc:sldChg chg="modSp add mod">
        <pc:chgData name="Pierluigi Gioia" userId="9fb95aaf82a6cb45" providerId="LiveId" clId="{6492F97D-52F1-44C9-B909-85AABE1268F1}" dt="2022-03-11T21:17:42.925" v="423" actId="113"/>
        <pc:sldMkLst>
          <pc:docMk/>
          <pc:sldMk cId="0" sldId="577"/>
        </pc:sldMkLst>
        <pc:spChg chg="mod">
          <ac:chgData name="Pierluigi Gioia" userId="9fb95aaf82a6cb45" providerId="LiveId" clId="{6492F97D-52F1-44C9-B909-85AABE1268F1}" dt="2022-03-11T21:17:31.317" v="422" actId="14100"/>
          <ac:spMkLst>
            <pc:docMk/>
            <pc:sldMk cId="0" sldId="577"/>
            <ac:spMk id="186370" creationId="{BEA8B66C-A207-42A9-8506-49D27298F9B7}"/>
          </ac:spMkLst>
        </pc:spChg>
        <pc:spChg chg="mod">
          <ac:chgData name="Pierluigi Gioia" userId="9fb95aaf82a6cb45" providerId="LiveId" clId="{6492F97D-52F1-44C9-B909-85AABE1268F1}" dt="2022-03-11T21:17:42.925" v="423" actId="113"/>
          <ac:spMkLst>
            <pc:docMk/>
            <pc:sldMk cId="0" sldId="577"/>
            <ac:spMk id="186371" creationId="{2398A9A5-071D-488D-AB96-E5E82CC4573D}"/>
          </ac:spMkLst>
        </pc:spChg>
      </pc:sldChg>
      <pc:sldChg chg="add del">
        <pc:chgData name="Pierluigi Gioia" userId="9fb95aaf82a6cb45" providerId="LiveId" clId="{6492F97D-52F1-44C9-B909-85AABE1268F1}" dt="2022-03-11T21:08:28.918" v="184" actId="47"/>
        <pc:sldMkLst>
          <pc:docMk/>
          <pc:sldMk cId="0" sldId="592"/>
        </pc:sldMkLst>
      </pc:sldChg>
      <pc:sldChg chg="del">
        <pc:chgData name="Pierluigi Gioia" userId="9fb95aaf82a6cb45" providerId="LiveId" clId="{6492F97D-52F1-44C9-B909-85AABE1268F1}" dt="2022-03-11T21:09:07.796" v="187" actId="47"/>
        <pc:sldMkLst>
          <pc:docMk/>
          <pc:sldMk cId="0" sldId="703"/>
        </pc:sldMkLst>
      </pc:sldChg>
      <pc:sldChg chg="del">
        <pc:chgData name="Pierluigi Gioia" userId="9fb95aaf82a6cb45" providerId="LiveId" clId="{6492F97D-52F1-44C9-B909-85AABE1268F1}" dt="2022-03-11T21:09:13.316" v="188" actId="47"/>
        <pc:sldMkLst>
          <pc:docMk/>
          <pc:sldMk cId="0" sldId="704"/>
        </pc:sldMkLst>
      </pc:sldChg>
      <pc:sldChg chg="del">
        <pc:chgData name="Pierluigi Gioia" userId="9fb95aaf82a6cb45" providerId="LiveId" clId="{6492F97D-52F1-44C9-B909-85AABE1268F1}" dt="2022-03-11T21:09:15.425" v="189" actId="47"/>
        <pc:sldMkLst>
          <pc:docMk/>
          <pc:sldMk cId="0" sldId="705"/>
        </pc:sldMkLst>
      </pc:sldChg>
      <pc:sldChg chg="modSp mod">
        <pc:chgData name="Pierluigi Gioia" userId="9fb95aaf82a6cb45" providerId="LiveId" clId="{6492F97D-52F1-44C9-B909-85AABE1268F1}" dt="2022-03-11T21:11:03.350" v="322" actId="20577"/>
        <pc:sldMkLst>
          <pc:docMk/>
          <pc:sldMk cId="0" sldId="838"/>
        </pc:sldMkLst>
        <pc:spChg chg="mod">
          <ac:chgData name="Pierluigi Gioia" userId="9fb95aaf82a6cb45" providerId="LiveId" clId="{6492F97D-52F1-44C9-B909-85AABE1268F1}" dt="2022-03-11T21:11:03.350" v="322" actId="20577"/>
          <ac:spMkLst>
            <pc:docMk/>
            <pc:sldMk cId="0" sldId="838"/>
            <ac:spMk id="644101" creationId="{B139031E-5A1E-46D1-848A-C87528F651AE}"/>
          </ac:spMkLst>
        </pc:spChg>
      </pc:sldChg>
      <pc:sldChg chg="modSp mod">
        <pc:chgData name="Pierluigi Gioia" userId="9fb95aaf82a6cb45" providerId="LiveId" clId="{6492F97D-52F1-44C9-B909-85AABE1268F1}" dt="2022-03-11T21:11:24.928" v="325" actId="14100"/>
        <pc:sldMkLst>
          <pc:docMk/>
          <pc:sldMk cId="0" sldId="840"/>
        </pc:sldMkLst>
        <pc:spChg chg="mod">
          <ac:chgData name="Pierluigi Gioia" userId="9fb95aaf82a6cb45" providerId="LiveId" clId="{6492F97D-52F1-44C9-B909-85AABE1268F1}" dt="2022-03-11T21:11:24.928" v="325" actId="14100"/>
          <ac:spMkLst>
            <pc:docMk/>
            <pc:sldMk cId="0" sldId="840"/>
            <ac:spMk id="646147" creationId="{563312E9-84E2-4355-A84F-757FE0AF980A}"/>
          </ac:spMkLst>
        </pc:spChg>
      </pc:sldChg>
      <pc:sldChg chg="modSp mod ord">
        <pc:chgData name="Pierluigi Gioia" userId="9fb95aaf82a6cb45" providerId="LiveId" clId="{6492F97D-52F1-44C9-B909-85AABE1268F1}" dt="2022-03-11T21:18:33.461" v="426" actId="403"/>
        <pc:sldMkLst>
          <pc:docMk/>
          <pc:sldMk cId="0" sldId="841"/>
        </pc:sldMkLst>
        <pc:spChg chg="mod">
          <ac:chgData name="Pierluigi Gioia" userId="9fb95aaf82a6cb45" providerId="LiveId" clId="{6492F97D-52F1-44C9-B909-85AABE1268F1}" dt="2022-03-11T21:18:33.461" v="426" actId="403"/>
          <ac:spMkLst>
            <pc:docMk/>
            <pc:sldMk cId="0" sldId="841"/>
            <ac:spMk id="647171" creationId="{C38BAAC1-3C3E-47B7-BCB5-4660CC60F37E}"/>
          </ac:spMkLst>
        </pc:spChg>
      </pc:sldChg>
      <pc:sldChg chg="addSp modSp mod ord">
        <pc:chgData name="Pierluigi Gioia" userId="9fb95aaf82a6cb45" providerId="LiveId" clId="{6492F97D-52F1-44C9-B909-85AABE1268F1}" dt="2022-03-11T21:14:07.630" v="374" actId="20577"/>
        <pc:sldMkLst>
          <pc:docMk/>
          <pc:sldMk cId="605363612" sldId="842"/>
        </pc:sldMkLst>
        <pc:spChg chg="mod">
          <ac:chgData name="Pierluigi Gioia" userId="9fb95aaf82a6cb45" providerId="LiveId" clId="{6492F97D-52F1-44C9-B909-85AABE1268F1}" dt="2022-03-11T21:14:07.630" v="374" actId="20577"/>
          <ac:spMkLst>
            <pc:docMk/>
            <pc:sldMk cId="605363612" sldId="842"/>
            <ac:spMk id="3" creationId="{0058DC31-5DFB-4332-BE3B-F1B58777ACBC}"/>
          </ac:spMkLst>
        </pc:spChg>
        <pc:picChg chg="add mod ord">
          <ac:chgData name="Pierluigi Gioia" userId="9fb95aaf82a6cb45" providerId="LiveId" clId="{6492F97D-52F1-44C9-B909-85AABE1268F1}" dt="2022-03-11T21:13:49.823" v="360" actId="1076"/>
          <ac:picMkLst>
            <pc:docMk/>
            <pc:sldMk cId="605363612" sldId="842"/>
            <ac:picMk id="5" creationId="{80806099-D0BF-4BBF-BA4C-0B78DE02F2A2}"/>
          </ac:picMkLst>
        </pc:picChg>
      </pc:sldChg>
      <pc:sldChg chg="addSp modSp new mod">
        <pc:chgData name="Pierluigi Gioia" userId="9fb95aaf82a6cb45" providerId="LiveId" clId="{6492F97D-52F1-44C9-B909-85AABE1268F1}" dt="2022-03-11T21:15:38.396" v="402" actId="20577"/>
        <pc:sldMkLst>
          <pc:docMk/>
          <pc:sldMk cId="1133836197" sldId="843"/>
        </pc:sldMkLst>
        <pc:spChg chg="mod">
          <ac:chgData name="Pierluigi Gioia" userId="9fb95aaf82a6cb45" providerId="LiveId" clId="{6492F97D-52F1-44C9-B909-85AABE1268F1}" dt="2022-03-11T21:15:38.396" v="402" actId="20577"/>
          <ac:spMkLst>
            <pc:docMk/>
            <pc:sldMk cId="1133836197" sldId="843"/>
            <ac:spMk id="2" creationId="{9E427BFE-F75E-4528-84AA-71E033A83861}"/>
          </ac:spMkLst>
        </pc:spChg>
        <pc:picChg chg="add mod ord">
          <ac:chgData name="Pierluigi Gioia" userId="9fb95aaf82a6cb45" providerId="LiveId" clId="{6492F97D-52F1-44C9-B909-85AABE1268F1}" dt="2022-03-11T21:15:20.139" v="398" actId="167"/>
          <ac:picMkLst>
            <pc:docMk/>
            <pc:sldMk cId="1133836197" sldId="843"/>
            <ac:picMk id="3" creationId="{C7550D4F-34F5-43AD-87F4-2C252E650832}"/>
          </ac:picMkLst>
        </pc:picChg>
      </pc:sldChg>
      <pc:sldChg chg="modSp new del mod">
        <pc:chgData name="Pierluigi Gioia" userId="9fb95aaf82a6cb45" providerId="LiveId" clId="{6492F97D-52F1-44C9-B909-85AABE1268F1}" dt="2022-03-11T21:08:31.910" v="185" actId="47"/>
        <pc:sldMkLst>
          <pc:docMk/>
          <pc:sldMk cId="660980624" sldId="844"/>
        </pc:sldMkLst>
        <pc:spChg chg="mod">
          <ac:chgData name="Pierluigi Gioia" userId="9fb95aaf82a6cb45" providerId="LiveId" clId="{6492F97D-52F1-44C9-B909-85AABE1268F1}" dt="2022-03-11T21:08:04.784" v="126" actId="20577"/>
          <ac:spMkLst>
            <pc:docMk/>
            <pc:sldMk cId="660980624" sldId="844"/>
            <ac:spMk id="2" creationId="{4D6E6139-69F9-4424-8970-B2C4076804EC}"/>
          </ac:spMkLst>
        </pc:spChg>
      </pc:sldChg>
      <pc:sldChg chg="addSp modSp new mod modClrScheme chgLayout">
        <pc:chgData name="Pierluigi Gioia" userId="9fb95aaf82a6cb45" providerId="LiveId" clId="{6492F97D-52F1-44C9-B909-85AABE1268F1}" dt="2022-03-11T21:24:48.281" v="432" actId="26606"/>
        <pc:sldMkLst>
          <pc:docMk/>
          <pc:sldMk cId="3039894649" sldId="844"/>
        </pc:sldMkLst>
        <pc:spChg chg="mod">
          <ac:chgData name="Pierluigi Gioia" userId="9fb95aaf82a6cb45" providerId="LiveId" clId="{6492F97D-52F1-44C9-B909-85AABE1268F1}" dt="2022-03-11T21:24:48.281" v="432" actId="26606"/>
          <ac:spMkLst>
            <pc:docMk/>
            <pc:sldMk cId="3039894649" sldId="844"/>
            <ac:spMk id="2" creationId="{E549D458-E634-44E6-B526-FE8BD2161C75}"/>
          </ac:spMkLst>
        </pc:spChg>
        <pc:picChg chg="add mod">
          <ac:chgData name="Pierluigi Gioia" userId="9fb95aaf82a6cb45" providerId="LiveId" clId="{6492F97D-52F1-44C9-B909-85AABE1268F1}" dt="2022-03-11T21:24:48.281" v="432" actId="26606"/>
          <ac:picMkLst>
            <pc:docMk/>
            <pc:sldMk cId="3039894649" sldId="844"/>
            <ac:picMk id="3" creationId="{79954B8F-0D50-4059-9A3B-EBAA288A4F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B6EC6-B3D5-463C-81D6-CFCB32E6316D}" type="datetime1">
              <a:rPr lang="it-IT" smtClean="0"/>
              <a:t>14/02/2023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3BC0E-9824-4C89-AFF3-76AD45D5EAD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5788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C3BD83F-4E98-4492-9EEF-7E22B46C52B7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181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it-IT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430EA8-14E0-449E-BAE3-251675D71AE6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78D5D-AA22-4573-9291-14D0AF71C42B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78ABFA-54CE-43CD-826A-3027CF279575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BAB2A0-48BA-414C-9B57-A788F181FD55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1" name="Casella di tes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Casella di tes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B63BDD-0DE4-44A9-968C-0F85F7310FF1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01353-0AF6-44A0-B56A-EC9948C56E05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magin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magin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9" name="Segnaposto tes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AE39B2-8246-4CE7-8324-4F270EFD3EA1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BD73F-1D7D-41AA-92C7-1C9F1FD86CC7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1BD0A3-4FDD-4105-8508-C4D976B5E040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77ECA7-39D9-4859-87B6-739D39A2DFF4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magin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BEC704-95ED-497D-8A83-2665E273E4A0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BF8B62-C02F-4DCC-BF7C-5E5DD2E64A59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0C0D22-0C9C-4097-9FAB-102F6555ACEA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A0E368-2E43-4CDB-872B-57DD268A5739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07B06D-763E-4405-9BAD-7DE5E79BD4A9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91637636-B1F9-4ACF-A85F-2E09AC1D2476}" type="datetime1">
              <a:rPr lang="it-IT" noProof="0" smtClean="0"/>
              <a:t>14/02/2023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BoDWXsLIn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it-IT" sz="4000" dirty="0"/>
              <a:t>La potenza dei passaggi di stato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/>
              <a:t>Giocare con fusione, brinamento e sublimazione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550D4F-34F5-43AD-87F4-2C252E65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1" y="0"/>
            <a:ext cx="12282150" cy="66436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E427BFE-F75E-4528-84AA-71E033A8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43" y="339144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Sembra strano, ma si scioglie meno </a:t>
            </a:r>
            <a:br>
              <a:rPr lang="it-IT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col cielo sereno</a:t>
            </a:r>
          </a:p>
        </p:txBody>
      </p:sp>
    </p:spTree>
    <p:extLst>
      <p:ext uri="{BB962C8B-B14F-4D97-AF65-F5344CB8AC3E}">
        <p14:creationId xmlns:p14="http://schemas.microsoft.com/office/powerpoint/2010/main" val="113383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3ABE6D91-DD30-4EA8-81A1-D0A7DE9A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3883425" cy="7029450"/>
          </a:xfrm>
          <a:prstGeom prst="rect">
            <a:avLst/>
          </a:prstGeom>
          <a:gradFill rotWithShape="1">
            <a:gsLst>
              <a:gs pos="0">
                <a:srgbClr val="A4CDF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185347" name="Text Box 3">
            <a:extLst>
              <a:ext uri="{FF2B5EF4-FFF2-40B4-BE49-F238E27FC236}">
                <a16:creationId xmlns:a16="http://schemas.microsoft.com/office/drawing/2014/main" id="{8B0B69C7-716D-4333-ABB2-9BA95079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3838" y="892467"/>
            <a:ext cx="3499586" cy="5509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 dirty="0"/>
              <a:t>Con il cielo sereno, infatti, l’emissione di onde lunghe verso lo spazio prosegue anche di giorno: è sufficiente paragonare un pendio assolato con uno in ombra</a:t>
            </a:r>
          </a:p>
        </p:txBody>
      </p:sp>
      <p:sp>
        <p:nvSpPr>
          <p:cNvPr id="185348" name="Freeform 6">
            <a:extLst>
              <a:ext uri="{FF2B5EF4-FFF2-40B4-BE49-F238E27FC236}">
                <a16:creationId xmlns:a16="http://schemas.microsoft.com/office/drawing/2014/main" id="{7B39D63E-C782-483B-ADE7-6945A3FC4D70}"/>
              </a:ext>
            </a:extLst>
          </p:cNvPr>
          <p:cNvSpPr>
            <a:spLocks/>
          </p:cNvSpPr>
          <p:nvPr/>
        </p:nvSpPr>
        <p:spPr bwMode="auto">
          <a:xfrm rot="18927404">
            <a:off x="2882901" y="-501650"/>
            <a:ext cx="2232025" cy="4778375"/>
          </a:xfrm>
          <a:custGeom>
            <a:avLst/>
            <a:gdLst>
              <a:gd name="T0" fmla="*/ 876389 w 2501"/>
              <a:gd name="T1" fmla="*/ 4778375 h 3878"/>
              <a:gd name="T2" fmla="*/ 66934 w 2501"/>
              <a:gd name="T3" fmla="*/ 3605344 h 3878"/>
              <a:gd name="T4" fmla="*/ 1280670 w 2501"/>
              <a:gd name="T5" fmla="*/ 3772920 h 3878"/>
              <a:gd name="T6" fmla="*/ 471215 w 2501"/>
              <a:gd name="T7" fmla="*/ 2543209 h 3878"/>
              <a:gd name="T8" fmla="*/ 1604631 w 2501"/>
              <a:gd name="T9" fmla="*/ 2878361 h 3878"/>
              <a:gd name="T10" fmla="*/ 795176 w 2501"/>
              <a:gd name="T11" fmla="*/ 1705330 h 3878"/>
              <a:gd name="T12" fmla="*/ 1928591 w 2501"/>
              <a:gd name="T13" fmla="*/ 2040482 h 3878"/>
              <a:gd name="T14" fmla="*/ 1078976 w 2501"/>
              <a:gd name="T15" fmla="*/ 922899 h 3878"/>
              <a:gd name="T16" fmla="*/ 2171338 w 2501"/>
              <a:gd name="T17" fmla="*/ 1313499 h 3878"/>
              <a:gd name="T18" fmla="*/ 1443097 w 2501"/>
              <a:gd name="T19" fmla="*/ 195916 h 3878"/>
              <a:gd name="T20" fmla="*/ 1240510 w 2501"/>
              <a:gd name="T21" fmla="*/ 139236 h 38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5349" name="AutoShape 15">
            <a:extLst>
              <a:ext uri="{FF2B5EF4-FFF2-40B4-BE49-F238E27FC236}">
                <a16:creationId xmlns:a16="http://schemas.microsoft.com/office/drawing/2014/main" id="{5031581B-AAFA-4D54-B7A3-372EB07C4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844676"/>
            <a:ext cx="6121400" cy="50133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5350" name="AutoShape 16">
            <a:extLst>
              <a:ext uri="{FF2B5EF4-FFF2-40B4-BE49-F238E27FC236}">
                <a16:creationId xmlns:a16="http://schemas.microsoft.com/office/drawing/2014/main" id="{09DF474A-202D-438E-8036-058875B9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916114"/>
            <a:ext cx="3024187" cy="4941887"/>
          </a:xfrm>
          <a:prstGeom prst="rtTriangle">
            <a:avLst/>
          </a:prstGeom>
          <a:gradFill rotWithShape="1">
            <a:gsLst>
              <a:gs pos="0">
                <a:srgbClr val="A4CDFA"/>
              </a:gs>
              <a:gs pos="100000">
                <a:srgbClr val="CC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5351" name="Freeform 17">
            <a:extLst>
              <a:ext uri="{FF2B5EF4-FFF2-40B4-BE49-F238E27FC236}">
                <a16:creationId xmlns:a16="http://schemas.microsoft.com/office/drawing/2014/main" id="{762A47F8-69A3-4DE7-B25E-62FE38268795}"/>
              </a:ext>
            </a:extLst>
          </p:cNvPr>
          <p:cNvSpPr>
            <a:spLocks/>
          </p:cNvSpPr>
          <p:nvPr/>
        </p:nvSpPr>
        <p:spPr bwMode="auto">
          <a:xfrm>
            <a:off x="2063750" y="1484314"/>
            <a:ext cx="2376488" cy="3646487"/>
          </a:xfrm>
          <a:custGeom>
            <a:avLst/>
            <a:gdLst>
              <a:gd name="T0" fmla="*/ 0 w 2086"/>
              <a:gd name="T1" fmla="*/ 217662 h 2781"/>
              <a:gd name="T2" fmla="*/ 878366 w 2086"/>
              <a:gd name="T3" fmla="*/ 98341 h 2781"/>
              <a:gd name="T4" fmla="*/ 309878 w 2086"/>
              <a:gd name="T5" fmla="*/ 811642 h 2781"/>
              <a:gd name="T6" fmla="*/ 1033305 w 2086"/>
              <a:gd name="T7" fmla="*/ 574312 h 2781"/>
              <a:gd name="T8" fmla="*/ 412411 w 2086"/>
              <a:gd name="T9" fmla="*/ 1168292 h 2781"/>
              <a:gd name="T10" fmla="*/ 1239511 w 2086"/>
              <a:gd name="T11" fmla="*/ 871958 h 2781"/>
              <a:gd name="T12" fmla="*/ 568489 w 2086"/>
              <a:gd name="T13" fmla="*/ 1465938 h 2781"/>
              <a:gd name="T14" fmla="*/ 1394449 w 2086"/>
              <a:gd name="T15" fmla="*/ 1168292 h 2781"/>
              <a:gd name="T16" fmla="*/ 723428 w 2086"/>
              <a:gd name="T17" fmla="*/ 1763583 h 2781"/>
              <a:gd name="T18" fmla="*/ 1498122 w 2086"/>
              <a:gd name="T19" fmla="*/ 1465938 h 2781"/>
              <a:gd name="T20" fmla="*/ 825961 w 2086"/>
              <a:gd name="T21" fmla="*/ 2061229 h 2781"/>
              <a:gd name="T22" fmla="*/ 1653060 w 2086"/>
              <a:gd name="T23" fmla="*/ 1704579 h 2781"/>
              <a:gd name="T24" fmla="*/ 980899 w 2086"/>
              <a:gd name="T25" fmla="*/ 2298559 h 2781"/>
              <a:gd name="T26" fmla="*/ 1756733 w 2086"/>
              <a:gd name="T27" fmla="*/ 2002224 h 2781"/>
              <a:gd name="T28" fmla="*/ 1084572 w 2086"/>
              <a:gd name="T29" fmla="*/ 2596204 h 2781"/>
              <a:gd name="T30" fmla="*/ 1911672 w 2086"/>
              <a:gd name="T31" fmla="*/ 2239554 h 2781"/>
              <a:gd name="T32" fmla="*/ 1188244 w 2086"/>
              <a:gd name="T33" fmla="*/ 2893850 h 2781"/>
              <a:gd name="T34" fmla="*/ 2015344 w 2086"/>
              <a:gd name="T35" fmla="*/ 2537200 h 2781"/>
              <a:gd name="T36" fmla="*/ 1291916 w 2086"/>
              <a:gd name="T37" fmla="*/ 3131180 h 2781"/>
              <a:gd name="T38" fmla="*/ 2117877 w 2086"/>
              <a:gd name="T39" fmla="*/ 2774529 h 2781"/>
              <a:gd name="T40" fmla="*/ 1446855 w 2086"/>
              <a:gd name="T41" fmla="*/ 3369821 h 2781"/>
              <a:gd name="T42" fmla="*/ 2272816 w 2086"/>
              <a:gd name="T43" fmla="*/ 3013170 h 2781"/>
              <a:gd name="T44" fmla="*/ 1549388 w 2086"/>
              <a:gd name="T45" fmla="*/ 3607151 h 2781"/>
              <a:gd name="T46" fmla="*/ 2376488 w 2086"/>
              <a:gd name="T47" fmla="*/ 3250500 h 27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86" h="2781">
                <a:moveTo>
                  <a:pt x="0" y="166"/>
                </a:moveTo>
                <a:cubicBezTo>
                  <a:pt x="363" y="83"/>
                  <a:pt x="726" y="0"/>
                  <a:pt x="771" y="75"/>
                </a:cubicBezTo>
                <a:cubicBezTo>
                  <a:pt x="816" y="150"/>
                  <a:pt x="249" y="559"/>
                  <a:pt x="272" y="619"/>
                </a:cubicBezTo>
                <a:cubicBezTo>
                  <a:pt x="295" y="679"/>
                  <a:pt x="892" y="393"/>
                  <a:pt x="907" y="438"/>
                </a:cubicBezTo>
                <a:cubicBezTo>
                  <a:pt x="922" y="483"/>
                  <a:pt x="332" y="853"/>
                  <a:pt x="362" y="891"/>
                </a:cubicBezTo>
                <a:cubicBezTo>
                  <a:pt x="392" y="929"/>
                  <a:pt x="1065" y="627"/>
                  <a:pt x="1088" y="665"/>
                </a:cubicBezTo>
                <a:cubicBezTo>
                  <a:pt x="1111" y="703"/>
                  <a:pt x="476" y="1081"/>
                  <a:pt x="499" y="1118"/>
                </a:cubicBezTo>
                <a:cubicBezTo>
                  <a:pt x="522" y="1155"/>
                  <a:pt x="1201" y="853"/>
                  <a:pt x="1224" y="891"/>
                </a:cubicBezTo>
                <a:cubicBezTo>
                  <a:pt x="1247" y="929"/>
                  <a:pt x="620" y="1307"/>
                  <a:pt x="635" y="1345"/>
                </a:cubicBezTo>
                <a:cubicBezTo>
                  <a:pt x="650" y="1383"/>
                  <a:pt x="1300" y="1080"/>
                  <a:pt x="1315" y="1118"/>
                </a:cubicBezTo>
                <a:cubicBezTo>
                  <a:pt x="1330" y="1156"/>
                  <a:pt x="702" y="1542"/>
                  <a:pt x="725" y="1572"/>
                </a:cubicBezTo>
                <a:cubicBezTo>
                  <a:pt x="748" y="1602"/>
                  <a:pt x="1428" y="1270"/>
                  <a:pt x="1451" y="1300"/>
                </a:cubicBezTo>
                <a:cubicBezTo>
                  <a:pt x="1474" y="1330"/>
                  <a:pt x="846" y="1715"/>
                  <a:pt x="861" y="1753"/>
                </a:cubicBezTo>
                <a:cubicBezTo>
                  <a:pt x="876" y="1791"/>
                  <a:pt x="1527" y="1489"/>
                  <a:pt x="1542" y="1527"/>
                </a:cubicBezTo>
                <a:cubicBezTo>
                  <a:pt x="1557" y="1565"/>
                  <a:pt x="929" y="1950"/>
                  <a:pt x="952" y="1980"/>
                </a:cubicBezTo>
                <a:cubicBezTo>
                  <a:pt x="975" y="2010"/>
                  <a:pt x="1663" y="1670"/>
                  <a:pt x="1678" y="1708"/>
                </a:cubicBezTo>
                <a:cubicBezTo>
                  <a:pt x="1693" y="1746"/>
                  <a:pt x="1028" y="2169"/>
                  <a:pt x="1043" y="2207"/>
                </a:cubicBezTo>
                <a:cubicBezTo>
                  <a:pt x="1058" y="2245"/>
                  <a:pt x="1754" y="1905"/>
                  <a:pt x="1769" y="1935"/>
                </a:cubicBezTo>
                <a:cubicBezTo>
                  <a:pt x="1784" y="1965"/>
                  <a:pt x="1119" y="2358"/>
                  <a:pt x="1134" y="2388"/>
                </a:cubicBezTo>
                <a:cubicBezTo>
                  <a:pt x="1149" y="2418"/>
                  <a:pt x="1836" y="2086"/>
                  <a:pt x="1859" y="2116"/>
                </a:cubicBezTo>
                <a:cubicBezTo>
                  <a:pt x="1882" y="2146"/>
                  <a:pt x="1247" y="2540"/>
                  <a:pt x="1270" y="2570"/>
                </a:cubicBezTo>
                <a:cubicBezTo>
                  <a:pt x="1293" y="2600"/>
                  <a:pt x="1980" y="2268"/>
                  <a:pt x="1995" y="2298"/>
                </a:cubicBezTo>
                <a:cubicBezTo>
                  <a:pt x="2010" y="2328"/>
                  <a:pt x="1345" y="2721"/>
                  <a:pt x="1360" y="2751"/>
                </a:cubicBezTo>
                <a:cubicBezTo>
                  <a:pt x="1375" y="2781"/>
                  <a:pt x="1965" y="2524"/>
                  <a:pt x="2086" y="2479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5352" name="Oval 18">
            <a:extLst>
              <a:ext uri="{FF2B5EF4-FFF2-40B4-BE49-F238E27FC236}">
                <a16:creationId xmlns:a16="http://schemas.microsoft.com/office/drawing/2014/main" id="{7663DFD9-A4E5-4090-ABC7-2B4AF973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692151"/>
            <a:ext cx="1296987" cy="1152525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5353" name="Freeform 19">
            <a:extLst>
              <a:ext uri="{FF2B5EF4-FFF2-40B4-BE49-F238E27FC236}">
                <a16:creationId xmlns:a16="http://schemas.microsoft.com/office/drawing/2014/main" id="{7264016A-6903-44C4-ADAC-104063088660}"/>
              </a:ext>
            </a:extLst>
          </p:cNvPr>
          <p:cNvSpPr>
            <a:spLocks/>
          </p:cNvSpPr>
          <p:nvPr/>
        </p:nvSpPr>
        <p:spPr bwMode="auto">
          <a:xfrm>
            <a:off x="7896226" y="404813"/>
            <a:ext cx="2232025" cy="5067300"/>
          </a:xfrm>
          <a:custGeom>
            <a:avLst/>
            <a:gdLst>
              <a:gd name="T0" fmla="*/ 876389 w 2501"/>
              <a:gd name="T1" fmla="*/ 5067300 h 3878"/>
              <a:gd name="T2" fmla="*/ 66934 w 2501"/>
              <a:gd name="T3" fmla="*/ 3823342 h 3878"/>
              <a:gd name="T4" fmla="*/ 1280670 w 2501"/>
              <a:gd name="T5" fmla="*/ 4001050 h 3878"/>
              <a:gd name="T6" fmla="*/ 471215 w 2501"/>
              <a:gd name="T7" fmla="*/ 2696985 h 3878"/>
              <a:gd name="T8" fmla="*/ 1604631 w 2501"/>
              <a:gd name="T9" fmla="*/ 3052401 h 3878"/>
              <a:gd name="T10" fmla="*/ 795176 w 2501"/>
              <a:gd name="T11" fmla="*/ 1808443 h 3878"/>
              <a:gd name="T12" fmla="*/ 1928591 w 2501"/>
              <a:gd name="T13" fmla="*/ 2163860 h 3878"/>
              <a:gd name="T14" fmla="*/ 1078976 w 2501"/>
              <a:gd name="T15" fmla="*/ 978702 h 3878"/>
              <a:gd name="T16" fmla="*/ 2171338 w 2501"/>
              <a:gd name="T17" fmla="*/ 1392919 h 3878"/>
              <a:gd name="T18" fmla="*/ 1443097 w 2501"/>
              <a:gd name="T19" fmla="*/ 207762 h 3878"/>
              <a:gd name="T20" fmla="*/ 1240510 w 2501"/>
              <a:gd name="T21" fmla="*/ 147655 h 38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5354" name="Text Box 10">
            <a:extLst>
              <a:ext uri="{FF2B5EF4-FFF2-40B4-BE49-F238E27FC236}">
                <a16:creationId xmlns:a16="http://schemas.microsoft.com/office/drawing/2014/main" id="{47F0CF83-8889-4B9E-9B70-8C610FFEC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5589589"/>
            <a:ext cx="1112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/>
              <a:t>- 5°C</a:t>
            </a:r>
          </a:p>
        </p:txBody>
      </p:sp>
      <p:sp>
        <p:nvSpPr>
          <p:cNvPr id="185355" name="Text Box 11">
            <a:extLst>
              <a:ext uri="{FF2B5EF4-FFF2-40B4-BE49-F238E27FC236}">
                <a16:creationId xmlns:a16="http://schemas.microsoft.com/office/drawing/2014/main" id="{641B0226-A83B-49C4-A840-E1F7ED70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589589"/>
            <a:ext cx="1338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/>
              <a:t>- 15°C</a:t>
            </a:r>
          </a:p>
        </p:txBody>
      </p:sp>
      <p:sp>
        <p:nvSpPr>
          <p:cNvPr id="185356" name="Text Box 20">
            <a:extLst>
              <a:ext uri="{FF2B5EF4-FFF2-40B4-BE49-F238E27FC236}">
                <a16:creationId xmlns:a16="http://schemas.microsoft.com/office/drawing/2014/main" id="{075224A3-4D6A-434C-90AF-56565CAC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1916114"/>
            <a:ext cx="1338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/>
              <a:t>- 10°C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4">
            <a:extLst>
              <a:ext uri="{FF2B5EF4-FFF2-40B4-BE49-F238E27FC236}">
                <a16:creationId xmlns:a16="http://schemas.microsoft.com/office/drawing/2014/main" id="{816351BF-6ADB-45FB-AE76-1EFB369D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408" y="260350"/>
            <a:ext cx="5292122" cy="655564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dirty="0"/>
              <a:t>Il raffreddamento (o lo scarso riscaldamento diurno) è favorito anche dall’aria secca che è trasparente alla radiazione infrarossa e ne favorisce la dispersione nello spazio.</a:t>
            </a:r>
          </a:p>
          <a:p>
            <a:pPr eaLnBrk="1" hangingPunct="1"/>
            <a:r>
              <a:rPr lang="it-IT" altLang="it-IT" sz="2800" dirty="0"/>
              <a:t>Con aria secca, anche con temperatura superiore agli 0°C, la neve tende a sublimare, raffreddando così lo strato nevoso fino a </a:t>
            </a:r>
            <a:r>
              <a:rPr lang="it-IT" altLang="it-IT" sz="2800"/>
              <a:t>temperature negative. </a:t>
            </a:r>
            <a:r>
              <a:rPr lang="it-IT" altLang="it-IT" sz="2800" b="1" u="sng" dirty="0"/>
              <a:t>Con cielo sereno</a:t>
            </a:r>
            <a:r>
              <a:rPr lang="it-IT" altLang="it-IT" sz="2800" dirty="0"/>
              <a:t>, paradossalmente, </a:t>
            </a:r>
            <a:r>
              <a:rPr lang="it-IT" altLang="it-IT" sz="2800" b="1" u="sng" dirty="0"/>
              <a:t>la neve si scioglie di meno che con cielo nuvoloso…</a:t>
            </a:r>
          </a:p>
        </p:txBody>
      </p:sp>
      <p:pic>
        <p:nvPicPr>
          <p:cNvPr id="188419" name="Picture 6" descr="neve_full">
            <a:extLst>
              <a:ext uri="{FF2B5EF4-FFF2-40B4-BE49-F238E27FC236}">
                <a16:creationId xmlns:a16="http://schemas.microsoft.com/office/drawing/2014/main" id="{E3193A5A-AD0F-4696-8F37-3A6A575F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0" y="1502155"/>
            <a:ext cx="6477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BEA8B66C-A207-42A9-8506-49D27298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0294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2398A9A5-071D-488D-AB96-E5E82CC45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1"/>
            <a:ext cx="4178300" cy="193899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/>
              <a:t>Con il cielo coperto, la dispersione è nulla, poiché la radiazione infrarossa è riflessa verso il suolo dalle nubi. E, inoltre, l’aria più umida impedisce la sublimazione</a:t>
            </a:r>
          </a:p>
        </p:txBody>
      </p:sp>
      <p:sp>
        <p:nvSpPr>
          <p:cNvPr id="186372" name="Freeform 4">
            <a:extLst>
              <a:ext uri="{FF2B5EF4-FFF2-40B4-BE49-F238E27FC236}">
                <a16:creationId xmlns:a16="http://schemas.microsoft.com/office/drawing/2014/main" id="{CEE9CBB7-E5D3-428B-930E-C02C7FFCBAD7}"/>
              </a:ext>
            </a:extLst>
          </p:cNvPr>
          <p:cNvSpPr>
            <a:spLocks/>
          </p:cNvSpPr>
          <p:nvPr/>
        </p:nvSpPr>
        <p:spPr bwMode="auto">
          <a:xfrm rot="18927404">
            <a:off x="1651000" y="238126"/>
            <a:ext cx="2482850" cy="5040313"/>
          </a:xfrm>
          <a:custGeom>
            <a:avLst/>
            <a:gdLst>
              <a:gd name="T0" fmla="*/ 974874 w 2501"/>
              <a:gd name="T1" fmla="*/ 5040313 h 3878"/>
              <a:gd name="T2" fmla="*/ 74456 w 2501"/>
              <a:gd name="T3" fmla="*/ 3802980 h 3878"/>
              <a:gd name="T4" fmla="*/ 1424586 w 2501"/>
              <a:gd name="T5" fmla="*/ 3979742 h 3878"/>
              <a:gd name="T6" fmla="*/ 524168 w 2501"/>
              <a:gd name="T7" fmla="*/ 2682621 h 3878"/>
              <a:gd name="T8" fmla="*/ 1784952 w 2501"/>
              <a:gd name="T9" fmla="*/ 3036145 h 3878"/>
              <a:gd name="T10" fmla="*/ 884534 w 2501"/>
              <a:gd name="T11" fmla="*/ 1798812 h 3878"/>
              <a:gd name="T12" fmla="*/ 2145317 w 2501"/>
              <a:gd name="T13" fmla="*/ 2152336 h 3878"/>
              <a:gd name="T14" fmla="*/ 1200226 w 2501"/>
              <a:gd name="T15" fmla="*/ 973490 h 3878"/>
              <a:gd name="T16" fmla="*/ 2415343 w 2501"/>
              <a:gd name="T17" fmla="*/ 1385501 h 3878"/>
              <a:gd name="T18" fmla="*/ 1605265 w 2501"/>
              <a:gd name="T19" fmla="*/ 206655 h 3878"/>
              <a:gd name="T20" fmla="*/ 1379913 w 2501"/>
              <a:gd name="T21" fmla="*/ 146868 h 38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6373" name="AutoShape 5">
            <a:extLst>
              <a:ext uri="{FF2B5EF4-FFF2-40B4-BE49-F238E27FC236}">
                <a16:creationId xmlns:a16="http://schemas.microsoft.com/office/drawing/2014/main" id="{B697A8D7-1961-4175-A226-58753F23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844676"/>
            <a:ext cx="6121400" cy="50133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6374" name="Freeform 9">
            <a:extLst>
              <a:ext uri="{FF2B5EF4-FFF2-40B4-BE49-F238E27FC236}">
                <a16:creationId xmlns:a16="http://schemas.microsoft.com/office/drawing/2014/main" id="{FB599FBD-D330-40BD-9AD9-3BF464CE1FFE}"/>
              </a:ext>
            </a:extLst>
          </p:cNvPr>
          <p:cNvSpPr>
            <a:spLocks/>
          </p:cNvSpPr>
          <p:nvPr/>
        </p:nvSpPr>
        <p:spPr bwMode="auto">
          <a:xfrm>
            <a:off x="8328026" y="981075"/>
            <a:ext cx="2232025" cy="5067300"/>
          </a:xfrm>
          <a:custGeom>
            <a:avLst/>
            <a:gdLst>
              <a:gd name="T0" fmla="*/ 876389 w 2501"/>
              <a:gd name="T1" fmla="*/ 5067300 h 3878"/>
              <a:gd name="T2" fmla="*/ 66934 w 2501"/>
              <a:gd name="T3" fmla="*/ 3823342 h 3878"/>
              <a:gd name="T4" fmla="*/ 1280670 w 2501"/>
              <a:gd name="T5" fmla="*/ 4001050 h 3878"/>
              <a:gd name="T6" fmla="*/ 471215 w 2501"/>
              <a:gd name="T7" fmla="*/ 2696985 h 3878"/>
              <a:gd name="T8" fmla="*/ 1604631 w 2501"/>
              <a:gd name="T9" fmla="*/ 3052401 h 3878"/>
              <a:gd name="T10" fmla="*/ 795176 w 2501"/>
              <a:gd name="T11" fmla="*/ 1808443 h 3878"/>
              <a:gd name="T12" fmla="*/ 1928591 w 2501"/>
              <a:gd name="T13" fmla="*/ 2163860 h 3878"/>
              <a:gd name="T14" fmla="*/ 1078976 w 2501"/>
              <a:gd name="T15" fmla="*/ 978702 h 3878"/>
              <a:gd name="T16" fmla="*/ 2171338 w 2501"/>
              <a:gd name="T17" fmla="*/ 1392919 h 3878"/>
              <a:gd name="T18" fmla="*/ 1443097 w 2501"/>
              <a:gd name="T19" fmla="*/ 207762 h 3878"/>
              <a:gd name="T20" fmla="*/ 1240510 w 2501"/>
              <a:gd name="T21" fmla="*/ 147655 h 38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6375" name="Text Box 10">
            <a:extLst>
              <a:ext uri="{FF2B5EF4-FFF2-40B4-BE49-F238E27FC236}">
                <a16:creationId xmlns:a16="http://schemas.microsoft.com/office/drawing/2014/main" id="{D70D98BC-D858-40DE-B3D6-B637577F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5589589"/>
            <a:ext cx="1112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/>
              <a:t>- 5°C</a:t>
            </a:r>
          </a:p>
        </p:txBody>
      </p:sp>
      <p:sp>
        <p:nvSpPr>
          <p:cNvPr id="186376" name="Text Box 11">
            <a:extLst>
              <a:ext uri="{FF2B5EF4-FFF2-40B4-BE49-F238E27FC236}">
                <a16:creationId xmlns:a16="http://schemas.microsoft.com/office/drawing/2014/main" id="{67DA8977-D2A8-4237-91B6-3EB9643D4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5589589"/>
            <a:ext cx="1112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/>
              <a:t>- 5°C</a:t>
            </a:r>
          </a:p>
        </p:txBody>
      </p:sp>
      <p:sp>
        <p:nvSpPr>
          <p:cNvPr id="186377" name="Freeform 12">
            <a:extLst>
              <a:ext uri="{FF2B5EF4-FFF2-40B4-BE49-F238E27FC236}">
                <a16:creationId xmlns:a16="http://schemas.microsoft.com/office/drawing/2014/main" id="{5F1171D5-428D-4C5F-878C-C0C1E3D99C9D}"/>
              </a:ext>
            </a:extLst>
          </p:cNvPr>
          <p:cNvSpPr>
            <a:spLocks/>
          </p:cNvSpPr>
          <p:nvPr/>
        </p:nvSpPr>
        <p:spPr bwMode="auto">
          <a:xfrm rot="18927404">
            <a:off x="2566988" y="-531813"/>
            <a:ext cx="2482850" cy="5040313"/>
          </a:xfrm>
          <a:custGeom>
            <a:avLst/>
            <a:gdLst>
              <a:gd name="T0" fmla="*/ 974874 w 2501"/>
              <a:gd name="T1" fmla="*/ 5040313 h 3878"/>
              <a:gd name="T2" fmla="*/ 74456 w 2501"/>
              <a:gd name="T3" fmla="*/ 3802980 h 3878"/>
              <a:gd name="T4" fmla="*/ 1424586 w 2501"/>
              <a:gd name="T5" fmla="*/ 3979742 h 3878"/>
              <a:gd name="T6" fmla="*/ 524168 w 2501"/>
              <a:gd name="T7" fmla="*/ 2682621 h 3878"/>
              <a:gd name="T8" fmla="*/ 1784952 w 2501"/>
              <a:gd name="T9" fmla="*/ 3036145 h 3878"/>
              <a:gd name="T10" fmla="*/ 884534 w 2501"/>
              <a:gd name="T11" fmla="*/ 1798812 h 3878"/>
              <a:gd name="T12" fmla="*/ 2145317 w 2501"/>
              <a:gd name="T13" fmla="*/ 2152336 h 3878"/>
              <a:gd name="T14" fmla="*/ 1200226 w 2501"/>
              <a:gd name="T15" fmla="*/ 973490 h 3878"/>
              <a:gd name="T16" fmla="*/ 2415343 w 2501"/>
              <a:gd name="T17" fmla="*/ 1385501 h 3878"/>
              <a:gd name="T18" fmla="*/ 1605265 w 2501"/>
              <a:gd name="T19" fmla="*/ 206655 h 3878"/>
              <a:gd name="T20" fmla="*/ 1379913 w 2501"/>
              <a:gd name="T21" fmla="*/ 146868 h 38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6378" name="Text Box 13">
            <a:extLst>
              <a:ext uri="{FF2B5EF4-FFF2-40B4-BE49-F238E27FC236}">
                <a16:creationId xmlns:a16="http://schemas.microsoft.com/office/drawing/2014/main" id="{A0D6B59C-EE76-4A02-9E4D-4C3CEFF00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9" y="4581525"/>
            <a:ext cx="1112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/>
              <a:t>- 5°C</a:t>
            </a:r>
          </a:p>
        </p:txBody>
      </p:sp>
      <p:sp>
        <p:nvSpPr>
          <p:cNvPr id="186379" name="Freeform 14">
            <a:extLst>
              <a:ext uri="{FF2B5EF4-FFF2-40B4-BE49-F238E27FC236}">
                <a16:creationId xmlns:a16="http://schemas.microsoft.com/office/drawing/2014/main" id="{C109139C-A80A-4588-A3B9-77E77AD010B7}"/>
              </a:ext>
            </a:extLst>
          </p:cNvPr>
          <p:cNvSpPr>
            <a:spLocks/>
          </p:cNvSpPr>
          <p:nvPr/>
        </p:nvSpPr>
        <p:spPr bwMode="auto">
          <a:xfrm>
            <a:off x="7319964" y="-171450"/>
            <a:ext cx="2232025" cy="5067300"/>
          </a:xfrm>
          <a:custGeom>
            <a:avLst/>
            <a:gdLst>
              <a:gd name="T0" fmla="*/ 876389 w 2501"/>
              <a:gd name="T1" fmla="*/ 5067300 h 3878"/>
              <a:gd name="T2" fmla="*/ 66934 w 2501"/>
              <a:gd name="T3" fmla="*/ 3823342 h 3878"/>
              <a:gd name="T4" fmla="*/ 1280670 w 2501"/>
              <a:gd name="T5" fmla="*/ 4001050 h 3878"/>
              <a:gd name="T6" fmla="*/ 471215 w 2501"/>
              <a:gd name="T7" fmla="*/ 2696985 h 3878"/>
              <a:gd name="T8" fmla="*/ 1604631 w 2501"/>
              <a:gd name="T9" fmla="*/ 3052401 h 3878"/>
              <a:gd name="T10" fmla="*/ 795176 w 2501"/>
              <a:gd name="T11" fmla="*/ 1808443 h 3878"/>
              <a:gd name="T12" fmla="*/ 1928591 w 2501"/>
              <a:gd name="T13" fmla="*/ 2163860 h 3878"/>
              <a:gd name="T14" fmla="*/ 1078976 w 2501"/>
              <a:gd name="T15" fmla="*/ 978702 h 3878"/>
              <a:gd name="T16" fmla="*/ 2171338 w 2501"/>
              <a:gd name="T17" fmla="*/ 1392919 h 3878"/>
              <a:gd name="T18" fmla="*/ 1443097 w 2501"/>
              <a:gd name="T19" fmla="*/ 207762 h 3878"/>
              <a:gd name="T20" fmla="*/ 1240510 w 2501"/>
              <a:gd name="T21" fmla="*/ 147655 h 38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01" h="3878">
                <a:moveTo>
                  <a:pt x="982" y="3878"/>
                </a:moveTo>
                <a:cubicBezTo>
                  <a:pt x="491" y="3470"/>
                  <a:pt x="0" y="3062"/>
                  <a:pt x="75" y="2926"/>
                </a:cubicBezTo>
                <a:cubicBezTo>
                  <a:pt x="150" y="2790"/>
                  <a:pt x="1360" y="3205"/>
                  <a:pt x="1435" y="3062"/>
                </a:cubicBezTo>
                <a:cubicBezTo>
                  <a:pt x="1510" y="2919"/>
                  <a:pt x="468" y="2185"/>
                  <a:pt x="528" y="2064"/>
                </a:cubicBezTo>
                <a:cubicBezTo>
                  <a:pt x="588" y="1943"/>
                  <a:pt x="1738" y="2449"/>
                  <a:pt x="1798" y="2336"/>
                </a:cubicBezTo>
                <a:cubicBezTo>
                  <a:pt x="1858" y="2223"/>
                  <a:pt x="831" y="1497"/>
                  <a:pt x="891" y="1384"/>
                </a:cubicBezTo>
                <a:cubicBezTo>
                  <a:pt x="951" y="1271"/>
                  <a:pt x="2108" y="1762"/>
                  <a:pt x="2161" y="1656"/>
                </a:cubicBezTo>
                <a:cubicBezTo>
                  <a:pt x="2214" y="1550"/>
                  <a:pt x="1164" y="847"/>
                  <a:pt x="1209" y="749"/>
                </a:cubicBezTo>
                <a:cubicBezTo>
                  <a:pt x="1254" y="651"/>
                  <a:pt x="2365" y="1164"/>
                  <a:pt x="2433" y="1066"/>
                </a:cubicBezTo>
                <a:cubicBezTo>
                  <a:pt x="2501" y="968"/>
                  <a:pt x="1791" y="318"/>
                  <a:pt x="1617" y="159"/>
                </a:cubicBezTo>
                <a:cubicBezTo>
                  <a:pt x="1443" y="0"/>
                  <a:pt x="1416" y="56"/>
                  <a:pt x="1390" y="113"/>
                </a:cubicBezTo>
              </a:path>
            </a:pathLst>
          </a:custGeom>
          <a:noFill/>
          <a:ln w="76200" cmpd="sng">
            <a:solidFill>
              <a:srgbClr val="FA3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5" descr="neve-69246">
            <a:extLst>
              <a:ext uri="{FF2B5EF4-FFF2-40B4-BE49-F238E27FC236}">
                <a16:creationId xmlns:a16="http://schemas.microsoft.com/office/drawing/2014/main" id="{26F9461A-088E-4C85-9252-4CD2C81D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Text Box 2">
            <a:extLst>
              <a:ext uri="{FF2B5EF4-FFF2-40B4-BE49-F238E27FC236}">
                <a16:creationId xmlns:a16="http://schemas.microsoft.com/office/drawing/2014/main" id="{A20AE124-7643-45B6-8D4F-4AFD9556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07" y="273230"/>
            <a:ext cx="7869238" cy="11906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Per sapere se la neve si scioglierà, basta guardare il </a:t>
            </a:r>
            <a:r>
              <a:rPr lang="it-IT" altLang="it-IT" b="1">
                <a:solidFill>
                  <a:srgbClr val="CC3300"/>
                </a:solidFill>
              </a:rPr>
              <a:t>DEW POINT</a:t>
            </a:r>
            <a:r>
              <a:rPr lang="it-IT" altLang="it-IT"/>
              <a:t>, vale a dire la temperatura di rugiada (la temperatura a cui lo strato d’aria condenserà l’umidità presente in esso): se è inferiore agli 0°C, allora il manto nevoso si scioglierà pochissimo…</a:t>
            </a:r>
            <a:endParaRPr lang="it-IT" altLang="it-IT" b="1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ttango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it-IT" sz="4000" dirty="0"/>
              <a:t>Titolo </a:t>
            </a:r>
            <a:r>
              <a:rPr lang="it-IT" sz="4000" dirty="0" err="1"/>
              <a:t>Lorem</a:t>
            </a:r>
            <a:r>
              <a:rPr lang="it-IT" sz="4000" dirty="0"/>
              <a:t> </a:t>
            </a:r>
            <a:r>
              <a:rPr lang="it-IT" sz="4000" dirty="0" err="1"/>
              <a:t>Ipsum</a:t>
            </a:r>
            <a:r>
              <a:rPr lang="it-IT" sz="4000" dirty="0"/>
              <a:t>	</a:t>
            </a: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it-IT" sz="2400" dirty="0" err="1"/>
              <a:t>Dolor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endParaRPr lang="it-IT" sz="2400" dirty="0"/>
          </a:p>
          <a:p>
            <a:pPr marL="36900" lvl="0" indent="0" rtl="0">
              <a:buNone/>
            </a:pPr>
            <a:r>
              <a:rPr lang="it-IT" sz="2400" dirty="0" err="1"/>
              <a:t>Consectetuer</a:t>
            </a:r>
            <a:r>
              <a:rPr lang="it-IT" sz="2400" dirty="0"/>
              <a:t> </a:t>
            </a:r>
            <a:r>
              <a:rPr lang="it-IT" sz="2400" dirty="0" err="1"/>
              <a:t>Elit</a:t>
            </a:r>
            <a:endParaRPr lang="it-IT" sz="2400" dirty="0"/>
          </a:p>
          <a:p>
            <a:pPr marL="36900" lvl="0" indent="0" rtl="0">
              <a:buNone/>
            </a:pPr>
            <a:r>
              <a:rPr lang="it-IT" sz="2400" dirty="0" err="1"/>
              <a:t>Nunc</a:t>
            </a:r>
            <a:r>
              <a:rPr lang="it-IT" sz="2400" dirty="0"/>
              <a:t> Viverra</a:t>
            </a:r>
          </a:p>
          <a:p>
            <a:pPr marL="36900" lvl="0" indent="0" rtl="0">
              <a:buNone/>
            </a:pPr>
            <a:r>
              <a:rPr lang="it-IT" sz="2400" dirty="0" err="1"/>
              <a:t>Pellentesque</a:t>
            </a:r>
            <a:r>
              <a:rPr lang="it-IT" sz="2400" dirty="0"/>
              <a:t> </a:t>
            </a:r>
            <a:r>
              <a:rPr lang="it-IT" sz="2400" dirty="0" err="1"/>
              <a:t>Habitant</a:t>
            </a:r>
            <a:endParaRPr lang="it-IT" sz="2400" dirty="0"/>
          </a:p>
          <a:p>
            <a:pPr marL="36900" lvl="0" indent="0" rtl="0">
              <a:buNone/>
            </a:pPr>
            <a:r>
              <a:rPr lang="it-IT" sz="2400" dirty="0" err="1"/>
              <a:t>Lorem</a:t>
            </a:r>
            <a:r>
              <a:rPr lang="it-IT" sz="2400" dirty="0"/>
              <a:t> </a:t>
            </a:r>
            <a:r>
              <a:rPr lang="it-IT" sz="2400" dirty="0" err="1"/>
              <a:t>Ipsum</a:t>
            </a:r>
            <a:endParaRPr lang="it-IT" sz="2400" dirty="0"/>
          </a:p>
          <a:p>
            <a:pPr rtl="0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>
            <a:extLst>
              <a:ext uri="{FF2B5EF4-FFF2-40B4-BE49-F238E27FC236}">
                <a16:creationId xmlns:a16="http://schemas.microsoft.com/office/drawing/2014/main" id="{3A17FE19-3FAA-452B-8BFF-7D93CA6EB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Enigma…</a:t>
            </a:r>
          </a:p>
        </p:txBody>
      </p:sp>
      <p:sp>
        <p:nvSpPr>
          <p:cNvPr id="643076" name="Text Box 4">
            <a:extLst>
              <a:ext uri="{FF2B5EF4-FFF2-40B4-BE49-F238E27FC236}">
                <a16:creationId xmlns:a16="http://schemas.microsoft.com/office/drawing/2014/main" id="{858AA80D-F6AB-40FB-B09D-F7DBBBADF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1576388"/>
            <a:ext cx="7869238" cy="15696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chemeClr val="bg1">
                    <a:lumMod val="95000"/>
                    <a:lumOff val="5000"/>
                  </a:schemeClr>
                </a:solidFill>
              </a:rPr>
              <a:t>Vi alzate di mattina presto e la vostra auto ha il parabrezza coperto di uno spesso strato di brina, poiché la temperatura è parecchi gradi sotto lo zero.</a:t>
            </a:r>
          </a:p>
          <a:p>
            <a:r>
              <a:rPr lang="it-IT" altLang="it-IT" sz="2400">
                <a:solidFill>
                  <a:schemeClr val="bg1">
                    <a:lumMod val="95000"/>
                    <a:lumOff val="5000"/>
                  </a:schemeClr>
                </a:solidFill>
              </a:rPr>
              <a:t>Che cosa fate?</a:t>
            </a:r>
          </a:p>
        </p:txBody>
      </p:sp>
      <p:pic>
        <p:nvPicPr>
          <p:cNvPr id="643078" name="Picture 6">
            <a:extLst>
              <a:ext uri="{FF2B5EF4-FFF2-40B4-BE49-F238E27FC236}">
                <a16:creationId xmlns:a16="http://schemas.microsoft.com/office/drawing/2014/main" id="{D5BC530E-3059-4D26-8AD5-C521158A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357563"/>
            <a:ext cx="4314825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79" name="Text Box 7">
            <a:extLst>
              <a:ext uri="{FF2B5EF4-FFF2-40B4-BE49-F238E27FC236}">
                <a16:creationId xmlns:a16="http://schemas.microsoft.com/office/drawing/2014/main" id="{B964C579-5276-4C9A-8CAF-2220403C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1" y="3448051"/>
            <a:ext cx="3332163" cy="2225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it-IT" altLang="it-IT" sz="2000">
                <a:solidFill>
                  <a:schemeClr val="bg1">
                    <a:lumMod val="95000"/>
                    <a:lumOff val="5000"/>
                  </a:schemeClr>
                </a:solidFill>
              </a:rPr>
              <a:t>Gettate una buona quantità di acqua bollente</a:t>
            </a:r>
          </a:p>
          <a:p>
            <a:pPr>
              <a:buFontTx/>
              <a:buAutoNum type="alphaLcPeriod"/>
            </a:pPr>
            <a:r>
              <a:rPr lang="it-IT" altLang="it-IT" sz="2000">
                <a:solidFill>
                  <a:schemeClr val="bg1">
                    <a:lumMod val="95000"/>
                    <a:lumOff val="5000"/>
                  </a:schemeClr>
                </a:solidFill>
              </a:rPr>
              <a:t>Cominciate ad alitare sul parabrezza</a:t>
            </a:r>
          </a:p>
          <a:p>
            <a:pPr>
              <a:buFontTx/>
              <a:buAutoNum type="alphaLcPeriod"/>
            </a:pPr>
            <a:r>
              <a:rPr lang="it-IT" altLang="it-IT" sz="2000">
                <a:solidFill>
                  <a:schemeClr val="bg1">
                    <a:lumMod val="95000"/>
                    <a:lumOff val="5000"/>
                  </a:schemeClr>
                </a:solidFill>
              </a:rPr>
              <a:t>Versate un bicchiere d’alcool etilico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9" name="Text Box 3">
            <a:extLst>
              <a:ext uri="{FF2B5EF4-FFF2-40B4-BE49-F238E27FC236}">
                <a16:creationId xmlns:a16="http://schemas.microsoft.com/office/drawing/2014/main" id="{BB9C7A37-3ED8-4761-8503-860F02AC8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281" y="404813"/>
            <a:ext cx="7869237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FF00"/>
                </a:solidFill>
              </a:rPr>
              <a:t>Risposta a: sbagliata!</a:t>
            </a:r>
          </a:p>
        </p:txBody>
      </p:sp>
      <p:sp>
        <p:nvSpPr>
          <p:cNvPr id="644101" name="Text Box 5">
            <a:extLst>
              <a:ext uri="{FF2B5EF4-FFF2-40B4-BE49-F238E27FC236}">
                <a16:creationId xmlns:a16="http://schemas.microsoft.com/office/drawing/2014/main" id="{B139031E-5A1E-46D1-848A-C87528F6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2492376"/>
            <a:ext cx="5036820" cy="30469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>
                <a:solidFill>
                  <a:srgbClr val="FFFF00"/>
                </a:solidFill>
              </a:rPr>
              <a:t>A parte il rischio di causare la rottura del parabrezza per lo sbalzo termico, se versate acqua bollente, essa tenderà ad evaporare rapidamente, raffreddandosi e raffreddando ulteriormente il parabrezza, che si ricongelerà peggio di prima…</a:t>
            </a:r>
          </a:p>
        </p:txBody>
      </p:sp>
      <p:pic>
        <p:nvPicPr>
          <p:cNvPr id="644104" name="Picture 8">
            <a:extLst>
              <a:ext uri="{FF2B5EF4-FFF2-40B4-BE49-F238E27FC236}">
                <a16:creationId xmlns:a16="http://schemas.microsoft.com/office/drawing/2014/main" id="{9D67D37C-0A60-4250-9A7D-50C1E4E1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8" r="16954"/>
          <a:stretch>
            <a:fillRect/>
          </a:stretch>
        </p:blipFill>
        <p:spPr bwMode="auto">
          <a:xfrm>
            <a:off x="1847850" y="1052513"/>
            <a:ext cx="421005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>
            <a:extLst>
              <a:ext uri="{FF2B5EF4-FFF2-40B4-BE49-F238E27FC236}">
                <a16:creationId xmlns:a16="http://schemas.microsoft.com/office/drawing/2014/main" id="{E33ED4B8-7F4B-4FDB-A322-2076D8383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404813"/>
            <a:ext cx="7869237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FF00"/>
                </a:solidFill>
              </a:rPr>
              <a:t>Risposta b: sbagliata!</a:t>
            </a:r>
          </a:p>
        </p:txBody>
      </p:sp>
      <p:sp>
        <p:nvSpPr>
          <p:cNvPr id="645123" name="Text Box 3">
            <a:extLst>
              <a:ext uri="{FF2B5EF4-FFF2-40B4-BE49-F238E27FC236}">
                <a16:creationId xmlns:a16="http://schemas.microsoft.com/office/drawing/2014/main" id="{ED6DA548-CBF5-4BB2-856C-69569B4B2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5084764"/>
            <a:ext cx="4681538" cy="13112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000">
                <a:solidFill>
                  <a:srgbClr val="FFFF00"/>
                </a:solidFill>
              </a:rPr>
              <a:t>Dopo trenta secondi di inutili alitamenti, sarete già in iperventilazione, con la testa che vi gira, e non avrete risolto un fico secco!</a:t>
            </a:r>
          </a:p>
        </p:txBody>
      </p:sp>
      <p:pic>
        <p:nvPicPr>
          <p:cNvPr id="645126" name="Picture 6">
            <a:extLst>
              <a:ext uri="{FF2B5EF4-FFF2-40B4-BE49-F238E27FC236}">
                <a16:creationId xmlns:a16="http://schemas.microsoft.com/office/drawing/2014/main" id="{13127929-B5D0-465D-841B-43267102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125538"/>
            <a:ext cx="5991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>
            <a:extLst>
              <a:ext uri="{FF2B5EF4-FFF2-40B4-BE49-F238E27FC236}">
                <a16:creationId xmlns:a16="http://schemas.microsoft.com/office/drawing/2014/main" id="{665E0860-A6D6-43D1-A782-1FB3601D0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404813"/>
            <a:ext cx="7869237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FF00"/>
                </a:solidFill>
              </a:rPr>
              <a:t>Risposta c: esatto!</a:t>
            </a:r>
          </a:p>
        </p:txBody>
      </p:sp>
      <p:sp>
        <p:nvSpPr>
          <p:cNvPr id="646147" name="Text Box 3">
            <a:extLst>
              <a:ext uri="{FF2B5EF4-FFF2-40B4-BE49-F238E27FC236}">
                <a16:creationId xmlns:a16="http://schemas.microsoft.com/office/drawing/2014/main" id="{563312E9-84E2-4355-A84F-757FE0AF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683" y="5084764"/>
            <a:ext cx="7276562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>
                <a:solidFill>
                  <a:srgbClr val="FFFF00"/>
                </a:solidFill>
              </a:rPr>
              <a:t>L’alcool etilico gela a -80°C e si scioglie nell’acqua, per cui abbasserà notevolmente il punto di congelamento, sciogliendo all’istante la brina…</a:t>
            </a:r>
          </a:p>
        </p:txBody>
      </p:sp>
      <p:pic>
        <p:nvPicPr>
          <p:cNvPr id="646150" name="Picture 6">
            <a:extLst>
              <a:ext uri="{FF2B5EF4-FFF2-40B4-BE49-F238E27FC236}">
                <a16:creationId xmlns:a16="http://schemas.microsoft.com/office/drawing/2014/main" id="{AB487709-6F7A-40EF-8C75-A477257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484314"/>
            <a:ext cx="5040313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>
            <a:extLst>
              <a:ext uri="{FF2B5EF4-FFF2-40B4-BE49-F238E27FC236}">
                <a16:creationId xmlns:a16="http://schemas.microsoft.com/office/drawing/2014/main" id="{37E49707-F73A-48F4-9D04-C9823BB0F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Incredibile ma vero</a:t>
            </a:r>
          </a:p>
        </p:txBody>
      </p:sp>
      <p:sp>
        <p:nvSpPr>
          <p:cNvPr id="647171" name="Text Box 3">
            <a:extLst>
              <a:ext uri="{FF2B5EF4-FFF2-40B4-BE49-F238E27FC236}">
                <a16:creationId xmlns:a16="http://schemas.microsoft.com/office/drawing/2014/main" id="{C38BAAC1-3C3E-47B7-BCB5-4660CC60F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717" y="1679419"/>
            <a:ext cx="7869238" cy="224676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it-IT" altLang="it-IT" sz="2800">
                <a:solidFill>
                  <a:srgbClr val="FFFF00"/>
                </a:solidFill>
              </a:rPr>
              <a:t>L’acqua che evapora sottrae così tanto calore all’ambiente che, a – 40°C, lanciando in aria un secchio d’acqua bollente, si formerà una nube fittissima di cristalli di ghiaccio che ricadranno a terra…</a:t>
            </a:r>
          </a:p>
        </p:txBody>
      </p:sp>
      <p:sp>
        <p:nvSpPr>
          <p:cNvPr id="647174" name="Rectangle 6">
            <a:extLst>
              <a:ext uri="{FF2B5EF4-FFF2-40B4-BE49-F238E27FC236}">
                <a16:creationId xmlns:a16="http://schemas.microsoft.com/office/drawing/2014/main" id="{80D9E2C1-8CD7-425C-9652-4BA0FEB4B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221163"/>
            <a:ext cx="565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it-IT" altLang="it-IT">
                <a:hlinkClick r:id="rId2"/>
              </a:rPr>
              <a:t>http://www.youtube.com/watch?v=6BoDWXsLInA</a:t>
            </a:r>
            <a:r>
              <a:rPr lang="it-IT" altLang="it-IT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>
            <a:extLst>
              <a:ext uri="{FF2B5EF4-FFF2-40B4-BE49-F238E27FC236}">
                <a16:creationId xmlns:a16="http://schemas.microsoft.com/office/drawing/2014/main" id="{217A4251-7CDA-4D41-ABD8-6B9F514DB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19" y="143819"/>
            <a:ext cx="10353762" cy="1257300"/>
          </a:xfrm>
        </p:spPr>
        <p:txBody>
          <a:bodyPr/>
          <a:lstStyle/>
          <a:p>
            <a:r>
              <a:rPr lang="it-IT" altLang="it-IT" dirty="0"/>
              <a:t>Calore latente di condensazione</a:t>
            </a:r>
          </a:p>
        </p:txBody>
      </p:sp>
      <p:sp>
        <p:nvSpPr>
          <p:cNvPr id="642051" name="Oval 3">
            <a:extLst>
              <a:ext uri="{FF2B5EF4-FFF2-40B4-BE49-F238E27FC236}">
                <a16:creationId xmlns:a16="http://schemas.microsoft.com/office/drawing/2014/main" id="{8776D826-77F5-4E77-9021-AFCF2B7BE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1612187"/>
            <a:ext cx="2016125" cy="10795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/>
              <a:t>stato gassoso</a:t>
            </a:r>
          </a:p>
        </p:txBody>
      </p:sp>
      <p:sp>
        <p:nvSpPr>
          <p:cNvPr id="642052" name="Oval 4">
            <a:extLst>
              <a:ext uri="{FF2B5EF4-FFF2-40B4-BE49-F238E27FC236}">
                <a16:creationId xmlns:a16="http://schemas.microsoft.com/office/drawing/2014/main" id="{275197AB-BB2F-4116-9F85-AF1C24F20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4724400"/>
            <a:ext cx="2016125" cy="10795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/>
              <a:t>stato solido</a:t>
            </a:r>
          </a:p>
        </p:txBody>
      </p:sp>
      <p:sp>
        <p:nvSpPr>
          <p:cNvPr id="642053" name="Oval 5">
            <a:extLst>
              <a:ext uri="{FF2B5EF4-FFF2-40B4-BE49-F238E27FC236}">
                <a16:creationId xmlns:a16="http://schemas.microsoft.com/office/drawing/2014/main" id="{E5258D17-8250-4013-BFD9-7F9F5A257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3141663"/>
            <a:ext cx="2016125" cy="10795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/>
              <a:t>stato liquido</a:t>
            </a:r>
          </a:p>
        </p:txBody>
      </p:sp>
      <p:sp>
        <p:nvSpPr>
          <p:cNvPr id="642054" name="Text Box 6">
            <a:extLst>
              <a:ext uri="{FF2B5EF4-FFF2-40B4-BE49-F238E27FC236}">
                <a16:creationId xmlns:a16="http://schemas.microsoft.com/office/drawing/2014/main" id="{948C51A6-EAAD-4E10-9B11-1018065A0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4" y="1574801"/>
            <a:ext cx="1322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b="1"/>
              <a:t>+ energia</a:t>
            </a:r>
          </a:p>
        </p:txBody>
      </p:sp>
      <p:sp>
        <p:nvSpPr>
          <p:cNvPr id="642055" name="Text Box 7">
            <a:extLst>
              <a:ext uri="{FF2B5EF4-FFF2-40B4-BE49-F238E27FC236}">
                <a16:creationId xmlns:a16="http://schemas.microsoft.com/office/drawing/2014/main" id="{DB562D28-2D37-4FED-8C37-03D44C42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4959351"/>
            <a:ext cx="12277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b="1"/>
              <a:t>- energia</a:t>
            </a:r>
          </a:p>
        </p:txBody>
      </p:sp>
      <p:sp>
        <p:nvSpPr>
          <p:cNvPr id="642056" name="AutoShape 8">
            <a:extLst>
              <a:ext uri="{FF2B5EF4-FFF2-40B4-BE49-F238E27FC236}">
                <a16:creationId xmlns:a16="http://schemas.microsoft.com/office/drawing/2014/main" id="{371D9401-EE2D-4E19-A724-E46FC64C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060575"/>
            <a:ext cx="936625" cy="2952750"/>
          </a:xfrm>
          <a:prstGeom prst="upDownArrow">
            <a:avLst>
              <a:gd name="adj1" fmla="val 50000"/>
              <a:gd name="adj2" fmla="val 63051"/>
            </a:avLst>
          </a:prstGeom>
          <a:gradFill rotWithShape="1">
            <a:gsLst>
              <a:gs pos="0">
                <a:srgbClr val="FA311C"/>
              </a:gs>
              <a:gs pos="100000">
                <a:srgbClr val="6AEAF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42057" name="Text Box 9">
            <a:extLst>
              <a:ext uri="{FF2B5EF4-FFF2-40B4-BE49-F238E27FC236}">
                <a16:creationId xmlns:a16="http://schemas.microsoft.com/office/drawing/2014/main" id="{D18535B6-5C4A-4169-90E9-0F38F92B0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197" y="1805633"/>
            <a:ext cx="4114460" cy="1862048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300" b="1" dirty="0"/>
              <a:t>Passando dallo stato gassoso</a:t>
            </a:r>
          </a:p>
          <a:p>
            <a:r>
              <a:rPr lang="it-IT" altLang="it-IT" sz="2300" b="1" dirty="0"/>
              <a:t>a quello liquido (condensazione) </a:t>
            </a:r>
          </a:p>
          <a:p>
            <a:r>
              <a:rPr lang="it-IT" altLang="it-IT" sz="2300" b="1" dirty="0"/>
              <a:t>o da quest’ultimo a quello solido</a:t>
            </a:r>
          </a:p>
          <a:p>
            <a:r>
              <a:rPr lang="it-IT" altLang="it-IT" sz="2300" b="1" dirty="0"/>
              <a:t>(solidificazione)</a:t>
            </a:r>
          </a:p>
          <a:p>
            <a:r>
              <a:rPr lang="it-IT" altLang="it-IT" sz="2300" b="1" dirty="0"/>
              <a:t>si libera energia</a:t>
            </a:r>
          </a:p>
        </p:txBody>
      </p:sp>
      <p:sp>
        <p:nvSpPr>
          <p:cNvPr id="642058" name="Text Box 10">
            <a:extLst>
              <a:ext uri="{FF2B5EF4-FFF2-40B4-BE49-F238E27FC236}">
                <a16:creationId xmlns:a16="http://schemas.microsoft.com/office/drawing/2014/main" id="{DE8BA98F-CD3F-4555-A774-DDBE9E9D7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197" y="3905329"/>
            <a:ext cx="4177106" cy="2215991"/>
          </a:xfrm>
          <a:prstGeom prst="rect">
            <a:avLst/>
          </a:prstGeom>
          <a:solidFill>
            <a:srgbClr val="6AEA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300">
                <a:solidFill>
                  <a:schemeClr val="bg1">
                    <a:lumMod val="95000"/>
                    <a:lumOff val="5000"/>
                  </a:schemeClr>
                </a:solidFill>
              </a:rPr>
              <a:t>Viceversa, </a:t>
            </a:r>
          </a:p>
          <a:p>
            <a:r>
              <a:rPr lang="it-IT" altLang="it-IT" sz="2300">
                <a:solidFill>
                  <a:schemeClr val="bg1">
                    <a:lumMod val="95000"/>
                    <a:lumOff val="5000"/>
                  </a:schemeClr>
                </a:solidFill>
              </a:rPr>
              <a:t>passando dallo stato solido</a:t>
            </a:r>
          </a:p>
          <a:p>
            <a:r>
              <a:rPr lang="it-IT" altLang="it-IT" sz="2300">
                <a:solidFill>
                  <a:schemeClr val="bg1">
                    <a:lumMod val="95000"/>
                    <a:lumOff val="5000"/>
                  </a:schemeClr>
                </a:solidFill>
              </a:rPr>
              <a:t>a quello liquido (liquefazione)</a:t>
            </a:r>
          </a:p>
          <a:p>
            <a:r>
              <a:rPr lang="it-IT" altLang="it-IT" sz="2300">
                <a:solidFill>
                  <a:schemeClr val="bg1">
                    <a:lumMod val="95000"/>
                    <a:lumOff val="5000"/>
                  </a:schemeClr>
                </a:solidFill>
              </a:rPr>
              <a:t>o da quello liquido a quello solido</a:t>
            </a:r>
          </a:p>
          <a:p>
            <a:r>
              <a:rPr lang="it-IT" altLang="it-IT" sz="2300">
                <a:solidFill>
                  <a:schemeClr val="bg1">
                    <a:lumMod val="95000"/>
                    <a:lumOff val="5000"/>
                  </a:schemeClr>
                </a:solidFill>
              </a:rPr>
              <a:t>(evaporazione)</a:t>
            </a:r>
          </a:p>
          <a:p>
            <a:r>
              <a:rPr lang="it-IT" altLang="it-IT" sz="2300">
                <a:solidFill>
                  <a:schemeClr val="bg1">
                    <a:lumMod val="95000"/>
                    <a:lumOff val="5000"/>
                  </a:schemeClr>
                </a:solidFill>
              </a:rPr>
              <a:t>si assorbe energia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9D458-E634-44E6-B526-FE8BD216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anchor="ctr">
            <a:normAutofit/>
          </a:bodyPr>
          <a:lstStyle/>
          <a:p>
            <a:r>
              <a:rPr lang="it-IT"/>
              <a:t>Altro enigma per Cinzia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954B8F-0D50-4059-9A3B-EBAA288A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92" y="2076450"/>
            <a:ext cx="5565167" cy="3714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89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BC745A-0A0A-4BE4-A269-D12EDF10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Altra domanda per Cinzia</a:t>
            </a:r>
          </a:p>
        </p:txBody>
      </p:sp>
      <p:pic>
        <p:nvPicPr>
          <p:cNvPr id="5" name="Immagine 4" descr="Immagine che contiene abbigliamento&#10;&#10;Descrizione generata automaticamente">
            <a:extLst>
              <a:ext uri="{FF2B5EF4-FFF2-40B4-BE49-F238E27FC236}">
                <a16:creationId xmlns:a16="http://schemas.microsoft.com/office/drawing/2014/main" id="{80806099-D0BF-4BBF-BA4C-0B78DE02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77" y="0"/>
            <a:ext cx="10289572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58DC31-5DFB-4332-BE3B-F1B58777ACBC}"/>
              </a:ext>
            </a:extLst>
          </p:cNvPr>
          <p:cNvSpPr txBox="1"/>
          <p:nvPr/>
        </p:nvSpPr>
        <p:spPr>
          <a:xfrm>
            <a:off x="7801723" y="218404"/>
            <a:ext cx="3928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 neve si scioglie più rapidamente con il cielo sereno o annuvolato?</a:t>
            </a:r>
          </a:p>
        </p:txBody>
      </p:sp>
    </p:spTree>
    <p:extLst>
      <p:ext uri="{BB962C8B-B14F-4D97-AF65-F5344CB8AC3E}">
        <p14:creationId xmlns:p14="http://schemas.microsoft.com/office/powerpoint/2010/main" val="605363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09_TF55705232.potx" id="{9AB85140-8137-4882-A269-A99A969389E2}" vid="{91349CD9-E240-460F-BB33-26349DC4D00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{AFCAEE92-4B48-4946-ACE5-29E8D68692E9}tf55705232_win32</Template>
  <TotalTime>35</TotalTime>
  <Words>549</Words>
  <Application>Microsoft Office PowerPoint</Application>
  <PresentationFormat>Widescreen</PresentationFormat>
  <Paragraphs>57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Goudy Old Style</vt:lpstr>
      <vt:lpstr>Wingdings 2</vt:lpstr>
      <vt:lpstr>SlateVTI</vt:lpstr>
      <vt:lpstr>La potenza dei passaggi di stato</vt:lpstr>
      <vt:lpstr>Enigma…</vt:lpstr>
      <vt:lpstr>Presentazione standard di PowerPoint</vt:lpstr>
      <vt:lpstr>Presentazione standard di PowerPoint</vt:lpstr>
      <vt:lpstr>Presentazione standard di PowerPoint</vt:lpstr>
      <vt:lpstr>Incredibile ma vero</vt:lpstr>
      <vt:lpstr>Calore latente di condensazione</vt:lpstr>
      <vt:lpstr>Altro enigma per Cinzia</vt:lpstr>
      <vt:lpstr>Altra domanda per Cinzia</vt:lpstr>
      <vt:lpstr>Sembra strano, ma si scioglie meno  col cielo sereno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Titolo Lorem Ipsum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potenza dei passaggi di stato</dc:title>
  <dc:creator>Pierluigi Gioia</dc:creator>
  <cp:lastModifiedBy>Pierluigi Gioia</cp:lastModifiedBy>
  <cp:revision>1</cp:revision>
  <dcterms:created xsi:type="dcterms:W3CDTF">2022-03-11T20:50:21Z</dcterms:created>
  <dcterms:modified xsi:type="dcterms:W3CDTF">2023-02-14T21:08:42Z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