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81" r:id="rId3"/>
    <p:sldId id="635" r:id="rId4"/>
    <p:sldId id="658" r:id="rId5"/>
    <p:sldId id="382" r:id="rId6"/>
    <p:sldId id="384" r:id="rId7"/>
    <p:sldId id="645" r:id="rId8"/>
    <p:sldId id="638" r:id="rId9"/>
    <p:sldId id="639" r:id="rId10"/>
    <p:sldId id="640" r:id="rId11"/>
    <p:sldId id="641" r:id="rId12"/>
    <p:sldId id="643" r:id="rId13"/>
    <p:sldId id="646" r:id="rId14"/>
    <p:sldId id="647" r:id="rId15"/>
    <p:sldId id="650" r:id="rId16"/>
    <p:sldId id="644" r:id="rId17"/>
    <p:sldId id="385" r:id="rId18"/>
    <p:sldId id="386" r:id="rId19"/>
    <p:sldId id="388" r:id="rId20"/>
    <p:sldId id="653" r:id="rId21"/>
    <p:sldId id="654" r:id="rId22"/>
    <p:sldId id="656" r:id="rId23"/>
    <p:sldId id="657" r:id="rId24"/>
    <p:sldId id="659" r:id="rId25"/>
    <p:sldId id="660" r:id="rId26"/>
    <p:sldId id="662" r:id="rId27"/>
    <p:sldId id="663" r:id="rId28"/>
    <p:sldId id="661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4E9CE3-7DB3-4906-B5BA-E95F9C70E825}" v="19" dt="2022-03-18T18:23:07.8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erluigi Gioia" userId="9fb95aaf82a6cb45" providerId="LiveId" clId="{9F4E9CE3-7DB3-4906-B5BA-E95F9C70E825}"/>
    <pc:docChg chg="custSel addSld delSld modSld">
      <pc:chgData name="Pierluigi Gioia" userId="9fb95aaf82a6cb45" providerId="LiveId" clId="{9F4E9CE3-7DB3-4906-B5BA-E95F9C70E825}" dt="2022-03-18T18:23:45.204" v="1571" actId="403"/>
      <pc:docMkLst>
        <pc:docMk/>
      </pc:docMkLst>
      <pc:sldChg chg="del">
        <pc:chgData name="Pierluigi Gioia" userId="9fb95aaf82a6cb45" providerId="LiveId" clId="{9F4E9CE3-7DB3-4906-B5BA-E95F9C70E825}" dt="2022-03-18T17:25:05.969" v="0" actId="47"/>
        <pc:sldMkLst>
          <pc:docMk/>
          <pc:sldMk cId="0" sldId="372"/>
        </pc:sldMkLst>
      </pc:sldChg>
      <pc:sldChg chg="del">
        <pc:chgData name="Pierluigi Gioia" userId="9fb95aaf82a6cb45" providerId="LiveId" clId="{9F4E9CE3-7DB3-4906-B5BA-E95F9C70E825}" dt="2022-03-18T17:25:08.004" v="1" actId="47"/>
        <pc:sldMkLst>
          <pc:docMk/>
          <pc:sldMk cId="0" sldId="373"/>
        </pc:sldMkLst>
      </pc:sldChg>
      <pc:sldChg chg="del">
        <pc:chgData name="Pierluigi Gioia" userId="9fb95aaf82a6cb45" providerId="LiveId" clId="{9F4E9CE3-7DB3-4906-B5BA-E95F9C70E825}" dt="2022-03-18T17:25:10.269" v="2" actId="47"/>
        <pc:sldMkLst>
          <pc:docMk/>
          <pc:sldMk cId="0" sldId="374"/>
        </pc:sldMkLst>
      </pc:sldChg>
      <pc:sldChg chg="del">
        <pc:chgData name="Pierluigi Gioia" userId="9fb95aaf82a6cb45" providerId="LiveId" clId="{9F4E9CE3-7DB3-4906-B5BA-E95F9C70E825}" dt="2022-03-18T17:25:13.313" v="3" actId="47"/>
        <pc:sldMkLst>
          <pc:docMk/>
          <pc:sldMk cId="0" sldId="375"/>
        </pc:sldMkLst>
      </pc:sldChg>
      <pc:sldChg chg="del">
        <pc:chgData name="Pierluigi Gioia" userId="9fb95aaf82a6cb45" providerId="LiveId" clId="{9F4E9CE3-7DB3-4906-B5BA-E95F9C70E825}" dt="2022-03-18T17:25:50.367" v="4" actId="47"/>
        <pc:sldMkLst>
          <pc:docMk/>
          <pc:sldMk cId="0" sldId="376"/>
        </pc:sldMkLst>
      </pc:sldChg>
      <pc:sldChg chg="del">
        <pc:chgData name="Pierluigi Gioia" userId="9fb95aaf82a6cb45" providerId="LiveId" clId="{9F4E9CE3-7DB3-4906-B5BA-E95F9C70E825}" dt="2022-03-18T17:25:52.849" v="6" actId="47"/>
        <pc:sldMkLst>
          <pc:docMk/>
          <pc:sldMk cId="0" sldId="377"/>
        </pc:sldMkLst>
      </pc:sldChg>
      <pc:sldChg chg="del">
        <pc:chgData name="Pierluigi Gioia" userId="9fb95aaf82a6cb45" providerId="LiveId" clId="{9F4E9CE3-7DB3-4906-B5BA-E95F9C70E825}" dt="2022-03-18T17:25:54.299" v="7" actId="47"/>
        <pc:sldMkLst>
          <pc:docMk/>
          <pc:sldMk cId="0" sldId="378"/>
        </pc:sldMkLst>
      </pc:sldChg>
      <pc:sldChg chg="del">
        <pc:chgData name="Pierluigi Gioia" userId="9fb95aaf82a6cb45" providerId="LiveId" clId="{9F4E9CE3-7DB3-4906-B5BA-E95F9C70E825}" dt="2022-03-18T17:25:55.369" v="8" actId="47"/>
        <pc:sldMkLst>
          <pc:docMk/>
          <pc:sldMk cId="0" sldId="379"/>
        </pc:sldMkLst>
      </pc:sldChg>
      <pc:sldChg chg="del">
        <pc:chgData name="Pierluigi Gioia" userId="9fb95aaf82a6cb45" providerId="LiveId" clId="{9F4E9CE3-7DB3-4906-B5BA-E95F9C70E825}" dt="2022-03-18T17:41:43.085" v="188" actId="47"/>
        <pc:sldMkLst>
          <pc:docMk/>
          <pc:sldMk cId="0" sldId="380"/>
        </pc:sldMkLst>
      </pc:sldChg>
      <pc:sldChg chg="modSp mod">
        <pc:chgData name="Pierluigi Gioia" userId="9fb95aaf82a6cb45" providerId="LiveId" clId="{9F4E9CE3-7DB3-4906-B5BA-E95F9C70E825}" dt="2022-03-18T18:17:45.442" v="1386" actId="20577"/>
        <pc:sldMkLst>
          <pc:docMk/>
          <pc:sldMk cId="0" sldId="382"/>
        </pc:sldMkLst>
        <pc:spChg chg="mod">
          <ac:chgData name="Pierluigi Gioia" userId="9fb95aaf82a6cb45" providerId="LiveId" clId="{9F4E9CE3-7DB3-4906-B5BA-E95F9C70E825}" dt="2022-03-18T18:17:45.442" v="1386" actId="20577"/>
          <ac:spMkLst>
            <pc:docMk/>
            <pc:sldMk cId="0" sldId="382"/>
            <ac:spMk id="164866" creationId="{CFD6C958-F82C-4EC5-8F4B-7D4EA4925836}"/>
          </ac:spMkLst>
        </pc:spChg>
      </pc:sldChg>
      <pc:sldChg chg="del">
        <pc:chgData name="Pierluigi Gioia" userId="9fb95aaf82a6cb45" providerId="LiveId" clId="{9F4E9CE3-7DB3-4906-B5BA-E95F9C70E825}" dt="2022-03-18T17:31:26.840" v="15" actId="47"/>
        <pc:sldMkLst>
          <pc:docMk/>
          <pc:sldMk cId="0" sldId="383"/>
        </pc:sldMkLst>
      </pc:sldChg>
      <pc:sldChg chg="modSp mod">
        <pc:chgData name="Pierluigi Gioia" userId="9fb95aaf82a6cb45" providerId="LiveId" clId="{9F4E9CE3-7DB3-4906-B5BA-E95F9C70E825}" dt="2022-03-18T18:17:56.361" v="1387" actId="20577"/>
        <pc:sldMkLst>
          <pc:docMk/>
          <pc:sldMk cId="0" sldId="384"/>
        </pc:sldMkLst>
        <pc:spChg chg="mod">
          <ac:chgData name="Pierluigi Gioia" userId="9fb95aaf82a6cb45" providerId="LiveId" clId="{9F4E9CE3-7DB3-4906-B5BA-E95F9C70E825}" dt="2022-03-18T18:17:56.361" v="1387" actId="20577"/>
          <ac:spMkLst>
            <pc:docMk/>
            <pc:sldMk cId="0" sldId="384"/>
            <ac:spMk id="166914" creationId="{F9B09C5E-7DF9-486A-AD8D-EF47DE1CF039}"/>
          </ac:spMkLst>
        </pc:spChg>
      </pc:sldChg>
      <pc:sldChg chg="del">
        <pc:chgData name="Pierluigi Gioia" userId="9fb95aaf82a6cb45" providerId="LiveId" clId="{9F4E9CE3-7DB3-4906-B5BA-E95F9C70E825}" dt="2022-03-18T17:26:14.708" v="10" actId="47"/>
        <pc:sldMkLst>
          <pc:docMk/>
          <pc:sldMk cId="0" sldId="589"/>
        </pc:sldMkLst>
      </pc:sldChg>
      <pc:sldChg chg="del">
        <pc:chgData name="Pierluigi Gioia" userId="9fb95aaf82a6cb45" providerId="LiveId" clId="{9F4E9CE3-7DB3-4906-B5BA-E95F9C70E825}" dt="2022-03-18T17:25:51.725" v="5" actId="47"/>
        <pc:sldMkLst>
          <pc:docMk/>
          <pc:sldMk cId="951000254" sldId="636"/>
        </pc:sldMkLst>
      </pc:sldChg>
      <pc:sldChg chg="del">
        <pc:chgData name="Pierluigi Gioia" userId="9fb95aaf82a6cb45" providerId="LiveId" clId="{9F4E9CE3-7DB3-4906-B5BA-E95F9C70E825}" dt="2022-03-18T17:25:57.709" v="9" actId="47"/>
        <pc:sldMkLst>
          <pc:docMk/>
          <pc:sldMk cId="1334510050" sldId="637"/>
        </pc:sldMkLst>
      </pc:sldChg>
      <pc:sldChg chg="addSp delSp modSp mod">
        <pc:chgData name="Pierluigi Gioia" userId="9fb95aaf82a6cb45" providerId="LiveId" clId="{9F4E9CE3-7DB3-4906-B5BA-E95F9C70E825}" dt="2022-03-18T18:18:53.447" v="1408" actId="20577"/>
        <pc:sldMkLst>
          <pc:docMk/>
          <pc:sldMk cId="85335627" sldId="639"/>
        </pc:sldMkLst>
        <pc:spChg chg="mod">
          <ac:chgData name="Pierluigi Gioia" userId="9fb95aaf82a6cb45" providerId="LiveId" clId="{9F4E9CE3-7DB3-4906-B5BA-E95F9C70E825}" dt="2022-03-18T18:18:53.447" v="1408" actId="20577"/>
          <ac:spMkLst>
            <pc:docMk/>
            <pc:sldMk cId="85335627" sldId="639"/>
            <ac:spMk id="2" creationId="{4AC56025-AA90-4CE9-9C3F-7E686739D6F4}"/>
          </ac:spMkLst>
        </pc:spChg>
        <pc:picChg chg="del">
          <ac:chgData name="Pierluigi Gioia" userId="9fb95aaf82a6cb45" providerId="LiveId" clId="{9F4E9CE3-7DB3-4906-B5BA-E95F9C70E825}" dt="2022-03-18T17:42:46.552" v="189" actId="478"/>
          <ac:picMkLst>
            <pc:docMk/>
            <pc:sldMk cId="85335627" sldId="639"/>
            <ac:picMk id="3" creationId="{83706736-6CBB-49BD-837B-5B9062664B77}"/>
          </ac:picMkLst>
        </pc:picChg>
        <pc:picChg chg="add mod">
          <ac:chgData name="Pierluigi Gioia" userId="9fb95aaf82a6cb45" providerId="LiveId" clId="{9F4E9CE3-7DB3-4906-B5BA-E95F9C70E825}" dt="2022-03-18T17:42:54.696" v="191" actId="1076"/>
          <ac:picMkLst>
            <pc:docMk/>
            <pc:sldMk cId="85335627" sldId="639"/>
            <ac:picMk id="5" creationId="{273320B0-3BA2-4C4E-B9A9-920451E1C40D}"/>
          </ac:picMkLst>
        </pc:picChg>
      </pc:sldChg>
      <pc:sldChg chg="addSp delSp modSp mod">
        <pc:chgData name="Pierluigi Gioia" userId="9fb95aaf82a6cb45" providerId="LiveId" clId="{9F4E9CE3-7DB3-4906-B5BA-E95F9C70E825}" dt="2022-03-18T17:43:37.051" v="194" actId="403"/>
        <pc:sldMkLst>
          <pc:docMk/>
          <pc:sldMk cId="1065131654" sldId="640"/>
        </pc:sldMkLst>
        <pc:spChg chg="mod">
          <ac:chgData name="Pierluigi Gioia" userId="9fb95aaf82a6cb45" providerId="LiveId" clId="{9F4E9CE3-7DB3-4906-B5BA-E95F9C70E825}" dt="2022-03-18T17:43:37.051" v="194" actId="403"/>
          <ac:spMkLst>
            <pc:docMk/>
            <pc:sldMk cId="1065131654" sldId="640"/>
            <ac:spMk id="3" creationId="{5C095851-2C45-45D2-AC7B-BAD1120DC87F}"/>
          </ac:spMkLst>
        </pc:spChg>
        <pc:spChg chg="add mod">
          <ac:chgData name="Pierluigi Gioia" userId="9fb95aaf82a6cb45" providerId="LiveId" clId="{9F4E9CE3-7DB3-4906-B5BA-E95F9C70E825}" dt="2022-03-18T17:33:40.915" v="30" actId="1076"/>
          <ac:spMkLst>
            <pc:docMk/>
            <pc:sldMk cId="1065131654" sldId="640"/>
            <ac:spMk id="12" creationId="{B5C6B23F-6332-494C-B493-2F6C64DAB53C}"/>
          </ac:spMkLst>
        </pc:spChg>
        <pc:spChg chg="add mod">
          <ac:chgData name="Pierluigi Gioia" userId="9fb95aaf82a6cb45" providerId="LiveId" clId="{9F4E9CE3-7DB3-4906-B5BA-E95F9C70E825}" dt="2022-03-18T17:34:19.869" v="38" actId="1076"/>
          <ac:spMkLst>
            <pc:docMk/>
            <pc:sldMk cId="1065131654" sldId="640"/>
            <ac:spMk id="13" creationId="{AB3796DE-DE47-45AF-8216-406D1EB7B1B7}"/>
          </ac:spMkLst>
        </pc:spChg>
        <pc:spChg chg="add mod">
          <ac:chgData name="Pierluigi Gioia" userId="9fb95aaf82a6cb45" providerId="LiveId" clId="{9F4E9CE3-7DB3-4906-B5BA-E95F9C70E825}" dt="2022-03-18T17:34:34.560" v="54" actId="1076"/>
          <ac:spMkLst>
            <pc:docMk/>
            <pc:sldMk cId="1065131654" sldId="640"/>
            <ac:spMk id="16" creationId="{C58870E0-9D2B-4CD4-A9D7-C4724B4CED1C}"/>
          </ac:spMkLst>
        </pc:spChg>
        <pc:spChg chg="add">
          <ac:chgData name="Pierluigi Gioia" userId="9fb95aaf82a6cb45" providerId="LiveId" clId="{9F4E9CE3-7DB3-4906-B5BA-E95F9C70E825}" dt="2022-03-18T17:34:40.071" v="55" actId="11529"/>
          <ac:spMkLst>
            <pc:docMk/>
            <pc:sldMk cId="1065131654" sldId="640"/>
            <ac:spMk id="17" creationId="{29BAB344-AD3E-4E5E-B02F-F6590CE31C6B}"/>
          </ac:spMkLst>
        </pc:spChg>
        <pc:spChg chg="add mod">
          <ac:chgData name="Pierluigi Gioia" userId="9fb95aaf82a6cb45" providerId="LiveId" clId="{9F4E9CE3-7DB3-4906-B5BA-E95F9C70E825}" dt="2022-03-18T17:34:50.913" v="57" actId="1076"/>
          <ac:spMkLst>
            <pc:docMk/>
            <pc:sldMk cId="1065131654" sldId="640"/>
            <ac:spMk id="18" creationId="{ACE82BEA-739B-4D5C-A2D6-538FD75D2460}"/>
          </ac:spMkLst>
        </pc:spChg>
        <pc:spChg chg="add mod">
          <ac:chgData name="Pierluigi Gioia" userId="9fb95aaf82a6cb45" providerId="LiveId" clId="{9F4E9CE3-7DB3-4906-B5BA-E95F9C70E825}" dt="2022-03-18T17:35:20.195" v="64" actId="207"/>
          <ac:spMkLst>
            <pc:docMk/>
            <pc:sldMk cId="1065131654" sldId="640"/>
            <ac:spMk id="19" creationId="{4E14A440-0632-492C-BBA6-2E36E435CB86}"/>
          </ac:spMkLst>
        </pc:spChg>
        <pc:spChg chg="add mod">
          <ac:chgData name="Pierluigi Gioia" userId="9fb95aaf82a6cb45" providerId="LiveId" clId="{9F4E9CE3-7DB3-4906-B5BA-E95F9C70E825}" dt="2022-03-18T17:35:34.172" v="67" actId="207"/>
          <ac:spMkLst>
            <pc:docMk/>
            <pc:sldMk cId="1065131654" sldId="640"/>
            <ac:spMk id="20" creationId="{39335A8F-10BF-41B3-A93B-3E4AA4432E39}"/>
          </ac:spMkLst>
        </pc:spChg>
        <pc:spChg chg="add mod">
          <ac:chgData name="Pierluigi Gioia" userId="9fb95aaf82a6cb45" providerId="LiveId" clId="{9F4E9CE3-7DB3-4906-B5BA-E95F9C70E825}" dt="2022-03-18T17:36:08.204" v="84" actId="207"/>
          <ac:spMkLst>
            <pc:docMk/>
            <pc:sldMk cId="1065131654" sldId="640"/>
            <ac:spMk id="21" creationId="{3B953135-7E1A-411E-836E-13579242077C}"/>
          </ac:spMkLst>
        </pc:spChg>
        <pc:picChg chg="del">
          <ac:chgData name="Pierluigi Gioia" userId="9fb95aaf82a6cb45" providerId="LiveId" clId="{9F4E9CE3-7DB3-4906-B5BA-E95F9C70E825}" dt="2022-03-18T17:32:27.175" v="16" actId="478"/>
          <ac:picMkLst>
            <pc:docMk/>
            <pc:sldMk cId="1065131654" sldId="640"/>
            <ac:picMk id="4" creationId="{F9CE9619-E5F7-466D-9842-8823C12A8C1C}"/>
          </ac:picMkLst>
        </pc:picChg>
        <pc:cxnChg chg="add">
          <ac:chgData name="Pierluigi Gioia" userId="9fb95aaf82a6cb45" providerId="LiveId" clId="{9F4E9CE3-7DB3-4906-B5BA-E95F9C70E825}" dt="2022-03-18T17:32:37.248" v="17" actId="11529"/>
          <ac:cxnSpMkLst>
            <pc:docMk/>
            <pc:sldMk cId="1065131654" sldId="640"/>
            <ac:cxnSpMk id="6" creationId="{05F218B8-05AB-4E3A-83A2-A3DE4DC8B4DD}"/>
          </ac:cxnSpMkLst>
        </pc:cxnChg>
        <pc:cxnChg chg="add mod">
          <ac:chgData name="Pierluigi Gioia" userId="9fb95aaf82a6cb45" providerId="LiveId" clId="{9F4E9CE3-7DB3-4906-B5BA-E95F9C70E825}" dt="2022-03-18T17:32:48.783" v="19" actId="1076"/>
          <ac:cxnSpMkLst>
            <pc:docMk/>
            <pc:sldMk cId="1065131654" sldId="640"/>
            <ac:cxnSpMk id="7" creationId="{171AB8DC-EF5F-4348-AAF9-57F9C6CBA2D4}"/>
          </ac:cxnSpMkLst>
        </pc:cxnChg>
        <pc:cxnChg chg="add mod">
          <ac:chgData name="Pierluigi Gioia" userId="9fb95aaf82a6cb45" providerId="LiveId" clId="{9F4E9CE3-7DB3-4906-B5BA-E95F9C70E825}" dt="2022-03-18T17:32:54.626" v="21" actId="1076"/>
          <ac:cxnSpMkLst>
            <pc:docMk/>
            <pc:sldMk cId="1065131654" sldId="640"/>
            <ac:cxnSpMk id="8" creationId="{F163F94A-D7AD-4145-8532-D4EBA7052162}"/>
          </ac:cxnSpMkLst>
        </pc:cxnChg>
        <pc:cxnChg chg="add">
          <ac:chgData name="Pierluigi Gioia" userId="9fb95aaf82a6cb45" providerId="LiveId" clId="{9F4E9CE3-7DB3-4906-B5BA-E95F9C70E825}" dt="2022-03-18T17:33:01.153" v="22" actId="11529"/>
          <ac:cxnSpMkLst>
            <pc:docMk/>
            <pc:sldMk cId="1065131654" sldId="640"/>
            <ac:cxnSpMk id="10" creationId="{F5F58BB6-D27D-4F20-A970-D61900C51EA1}"/>
          </ac:cxnSpMkLst>
        </pc:cxnChg>
        <pc:cxnChg chg="add mod">
          <ac:chgData name="Pierluigi Gioia" userId="9fb95aaf82a6cb45" providerId="LiveId" clId="{9F4E9CE3-7DB3-4906-B5BA-E95F9C70E825}" dt="2022-03-18T17:33:13.847" v="24" actId="1076"/>
          <ac:cxnSpMkLst>
            <pc:docMk/>
            <pc:sldMk cId="1065131654" sldId="640"/>
            <ac:cxnSpMk id="11" creationId="{2B3F1240-085E-4563-AB2E-98A9F6EED167}"/>
          </ac:cxnSpMkLst>
        </pc:cxnChg>
        <pc:cxnChg chg="add mod">
          <ac:chgData name="Pierluigi Gioia" userId="9fb95aaf82a6cb45" providerId="LiveId" clId="{9F4E9CE3-7DB3-4906-B5BA-E95F9C70E825}" dt="2022-03-18T17:34:16.332" v="37" actId="1076"/>
          <ac:cxnSpMkLst>
            <pc:docMk/>
            <pc:sldMk cId="1065131654" sldId="640"/>
            <ac:cxnSpMk id="15" creationId="{58D109A8-F512-475C-96F5-AB1F9747A5B7}"/>
          </ac:cxnSpMkLst>
        </pc:cxnChg>
      </pc:sldChg>
      <pc:sldChg chg="modSp mod">
        <pc:chgData name="Pierluigi Gioia" userId="9fb95aaf82a6cb45" providerId="LiveId" clId="{9F4E9CE3-7DB3-4906-B5BA-E95F9C70E825}" dt="2022-03-18T17:44:15.132" v="196" actId="403"/>
        <pc:sldMkLst>
          <pc:docMk/>
          <pc:sldMk cId="2478496645" sldId="641"/>
        </pc:sldMkLst>
        <pc:spChg chg="mod">
          <ac:chgData name="Pierluigi Gioia" userId="9fb95aaf82a6cb45" providerId="LiveId" clId="{9F4E9CE3-7DB3-4906-B5BA-E95F9C70E825}" dt="2022-03-18T17:44:15.132" v="196" actId="403"/>
          <ac:spMkLst>
            <pc:docMk/>
            <pc:sldMk cId="2478496645" sldId="641"/>
            <ac:spMk id="3" creationId="{52DCBFE5-9192-4E09-9F9F-DA25DA6CA969}"/>
          </ac:spMkLst>
        </pc:spChg>
      </pc:sldChg>
      <pc:sldChg chg="del">
        <pc:chgData name="Pierluigi Gioia" userId="9fb95aaf82a6cb45" providerId="LiveId" clId="{9F4E9CE3-7DB3-4906-B5BA-E95F9C70E825}" dt="2022-03-18T17:37:16.358" v="154" actId="47"/>
        <pc:sldMkLst>
          <pc:docMk/>
          <pc:sldMk cId="2191045764" sldId="642"/>
        </pc:sldMkLst>
      </pc:sldChg>
      <pc:sldChg chg="modSp mod">
        <pc:chgData name="Pierluigi Gioia" userId="9fb95aaf82a6cb45" providerId="LiveId" clId="{9F4E9CE3-7DB3-4906-B5BA-E95F9C70E825}" dt="2022-03-18T17:37:38.465" v="185" actId="14100"/>
        <pc:sldMkLst>
          <pc:docMk/>
          <pc:sldMk cId="1880273796" sldId="643"/>
        </pc:sldMkLst>
        <pc:spChg chg="mod">
          <ac:chgData name="Pierluigi Gioia" userId="9fb95aaf82a6cb45" providerId="LiveId" clId="{9F4E9CE3-7DB3-4906-B5BA-E95F9C70E825}" dt="2022-03-18T17:37:05.333" v="151" actId="20577"/>
          <ac:spMkLst>
            <pc:docMk/>
            <pc:sldMk cId="1880273796" sldId="643"/>
            <ac:spMk id="2" creationId="{5F42E098-00E3-49F0-B439-69D51D36DB62}"/>
          </ac:spMkLst>
        </pc:spChg>
        <pc:spChg chg="mod">
          <ac:chgData name="Pierluigi Gioia" userId="9fb95aaf82a6cb45" providerId="LiveId" clId="{9F4E9CE3-7DB3-4906-B5BA-E95F9C70E825}" dt="2022-03-18T17:37:38.465" v="185" actId="14100"/>
          <ac:spMkLst>
            <pc:docMk/>
            <pc:sldMk cId="1880273796" sldId="643"/>
            <ac:spMk id="3" creationId="{3F61F0E7-32EE-4F53-AB6D-B46BDD3EFF94}"/>
          </ac:spMkLst>
        </pc:spChg>
      </pc:sldChg>
      <pc:sldChg chg="del">
        <pc:chgData name="Pierluigi Gioia" userId="9fb95aaf82a6cb45" providerId="LiveId" clId="{9F4E9CE3-7DB3-4906-B5BA-E95F9C70E825}" dt="2022-03-18T17:26:52.431" v="12" actId="47"/>
        <pc:sldMkLst>
          <pc:docMk/>
          <pc:sldMk cId="188799975" sldId="648"/>
        </pc:sldMkLst>
      </pc:sldChg>
      <pc:sldChg chg="del">
        <pc:chgData name="Pierluigi Gioia" userId="9fb95aaf82a6cb45" providerId="LiveId" clId="{9F4E9CE3-7DB3-4906-B5BA-E95F9C70E825}" dt="2022-03-18T17:38:15.822" v="186" actId="47"/>
        <pc:sldMkLst>
          <pc:docMk/>
          <pc:sldMk cId="2810234945" sldId="649"/>
        </pc:sldMkLst>
      </pc:sldChg>
      <pc:sldChg chg="del">
        <pc:chgData name="Pierluigi Gioia" userId="9fb95aaf82a6cb45" providerId="LiveId" clId="{9F4E9CE3-7DB3-4906-B5BA-E95F9C70E825}" dt="2022-03-18T18:19:52.819" v="1409" actId="47"/>
        <pc:sldMkLst>
          <pc:docMk/>
          <pc:sldMk cId="1964352113" sldId="651"/>
        </pc:sldMkLst>
      </pc:sldChg>
      <pc:sldChg chg="del">
        <pc:chgData name="Pierluigi Gioia" userId="9fb95aaf82a6cb45" providerId="LiveId" clId="{9F4E9CE3-7DB3-4906-B5BA-E95F9C70E825}" dt="2022-03-18T17:27:58.190" v="13" actId="47"/>
        <pc:sldMkLst>
          <pc:docMk/>
          <pc:sldMk cId="1958554025" sldId="652"/>
        </pc:sldMkLst>
      </pc:sldChg>
      <pc:sldChg chg="del">
        <pc:chgData name="Pierluigi Gioia" userId="9fb95aaf82a6cb45" providerId="LiveId" clId="{9F4E9CE3-7DB3-4906-B5BA-E95F9C70E825}" dt="2022-03-18T17:40:12.949" v="187" actId="47"/>
        <pc:sldMkLst>
          <pc:docMk/>
          <pc:sldMk cId="3142003304" sldId="655"/>
        </pc:sldMkLst>
      </pc:sldChg>
      <pc:sldChg chg="addSp modSp new mod">
        <pc:chgData name="Pierluigi Gioia" userId="9fb95aaf82a6cb45" providerId="LiveId" clId="{9F4E9CE3-7DB3-4906-B5BA-E95F9C70E825}" dt="2022-03-18T17:58:02.562" v="308" actId="1076"/>
        <pc:sldMkLst>
          <pc:docMk/>
          <pc:sldMk cId="3891946834" sldId="659"/>
        </pc:sldMkLst>
        <pc:spChg chg="mod">
          <ac:chgData name="Pierluigi Gioia" userId="9fb95aaf82a6cb45" providerId="LiveId" clId="{9F4E9CE3-7DB3-4906-B5BA-E95F9C70E825}" dt="2022-03-18T17:53:04.833" v="215" actId="20577"/>
          <ac:spMkLst>
            <pc:docMk/>
            <pc:sldMk cId="3891946834" sldId="659"/>
            <ac:spMk id="2" creationId="{8878EF95-D7C5-473E-A866-58AFFDF20F15}"/>
          </ac:spMkLst>
        </pc:spChg>
        <pc:spChg chg="add mod">
          <ac:chgData name="Pierluigi Gioia" userId="9fb95aaf82a6cb45" providerId="LiveId" clId="{9F4E9CE3-7DB3-4906-B5BA-E95F9C70E825}" dt="2022-03-18T17:57:00.514" v="306" actId="403"/>
          <ac:spMkLst>
            <pc:docMk/>
            <pc:sldMk cId="3891946834" sldId="659"/>
            <ac:spMk id="3" creationId="{62152763-54D4-490F-9141-7CD279099C88}"/>
          </ac:spMkLst>
        </pc:spChg>
        <pc:picChg chg="add mod">
          <ac:chgData name="Pierluigi Gioia" userId="9fb95aaf82a6cb45" providerId="LiveId" clId="{9F4E9CE3-7DB3-4906-B5BA-E95F9C70E825}" dt="2022-03-18T17:58:02.562" v="308" actId="1076"/>
          <ac:picMkLst>
            <pc:docMk/>
            <pc:sldMk cId="3891946834" sldId="659"/>
            <ac:picMk id="4" creationId="{915605B7-F934-48F2-BFAF-BC0BE1C8D537}"/>
          </ac:picMkLst>
        </pc:picChg>
      </pc:sldChg>
      <pc:sldChg chg="del">
        <pc:chgData name="Pierluigi Gioia" userId="9fb95aaf82a6cb45" providerId="LiveId" clId="{9F4E9CE3-7DB3-4906-B5BA-E95F9C70E825}" dt="2022-03-18T17:26:23.775" v="11" actId="47"/>
        <pc:sldMkLst>
          <pc:docMk/>
          <pc:sldMk cId="4077526795" sldId="659"/>
        </pc:sldMkLst>
      </pc:sldChg>
      <pc:sldChg chg="addSp modSp new mod">
        <pc:chgData name="Pierluigi Gioia" userId="9fb95aaf82a6cb45" providerId="LiveId" clId="{9F4E9CE3-7DB3-4906-B5BA-E95F9C70E825}" dt="2022-03-18T18:11:15.203" v="1322" actId="113"/>
        <pc:sldMkLst>
          <pc:docMk/>
          <pc:sldMk cId="2909375875" sldId="660"/>
        </pc:sldMkLst>
        <pc:spChg chg="mod">
          <ac:chgData name="Pierluigi Gioia" userId="9fb95aaf82a6cb45" providerId="LiveId" clId="{9F4E9CE3-7DB3-4906-B5BA-E95F9C70E825}" dt="2022-03-18T18:08:54.588" v="1312" actId="20577"/>
          <ac:spMkLst>
            <pc:docMk/>
            <pc:sldMk cId="2909375875" sldId="660"/>
            <ac:spMk id="2" creationId="{7DFD9D3D-6BC3-4E53-AAAC-3E86F6D4A8DD}"/>
          </ac:spMkLst>
        </pc:spChg>
        <pc:spChg chg="add mod">
          <ac:chgData name="Pierluigi Gioia" userId="9fb95aaf82a6cb45" providerId="LiveId" clId="{9F4E9CE3-7DB3-4906-B5BA-E95F9C70E825}" dt="2022-03-18T18:11:15.203" v="1322" actId="113"/>
          <ac:spMkLst>
            <pc:docMk/>
            <pc:sldMk cId="2909375875" sldId="660"/>
            <ac:spMk id="3" creationId="{0D6139F1-0166-4461-9FE1-29A3DE70B500}"/>
          </ac:spMkLst>
        </pc:spChg>
        <pc:picChg chg="add mod">
          <ac:chgData name="Pierluigi Gioia" userId="9fb95aaf82a6cb45" providerId="LiveId" clId="{9F4E9CE3-7DB3-4906-B5BA-E95F9C70E825}" dt="2022-03-18T18:10:14.090" v="1318" actId="1076"/>
          <ac:picMkLst>
            <pc:docMk/>
            <pc:sldMk cId="2909375875" sldId="660"/>
            <ac:picMk id="4" creationId="{55DE6072-9F70-45E6-A8DA-72D62CEE32F7}"/>
          </ac:picMkLst>
        </pc:picChg>
        <pc:picChg chg="add mod">
          <ac:chgData name="Pierluigi Gioia" userId="9fb95aaf82a6cb45" providerId="LiveId" clId="{9F4E9CE3-7DB3-4906-B5BA-E95F9C70E825}" dt="2022-03-18T18:11:05.782" v="1321" actId="1076"/>
          <ac:picMkLst>
            <pc:docMk/>
            <pc:sldMk cId="2909375875" sldId="660"/>
            <ac:picMk id="5" creationId="{BABF1530-3CB1-43C3-836A-A00AECA54ADE}"/>
          </ac:picMkLst>
        </pc:picChg>
      </pc:sldChg>
      <pc:sldChg chg="del">
        <pc:chgData name="Pierluigi Gioia" userId="9fb95aaf82a6cb45" providerId="LiveId" clId="{9F4E9CE3-7DB3-4906-B5BA-E95F9C70E825}" dt="2022-03-18T17:28:40.729" v="14" actId="47"/>
        <pc:sldMkLst>
          <pc:docMk/>
          <pc:sldMk cId="3120538823" sldId="660"/>
        </pc:sldMkLst>
      </pc:sldChg>
      <pc:sldChg chg="addSp modSp new mod">
        <pc:chgData name="Pierluigi Gioia" userId="9fb95aaf82a6cb45" providerId="LiveId" clId="{9F4E9CE3-7DB3-4906-B5BA-E95F9C70E825}" dt="2022-03-18T18:23:45.204" v="1571" actId="403"/>
        <pc:sldMkLst>
          <pc:docMk/>
          <pc:sldMk cId="3434476037" sldId="661"/>
        </pc:sldMkLst>
        <pc:spChg chg="mod">
          <ac:chgData name="Pierluigi Gioia" userId="9fb95aaf82a6cb45" providerId="LiveId" clId="{9F4E9CE3-7DB3-4906-B5BA-E95F9C70E825}" dt="2022-03-18T18:06:04.281" v="1290" actId="20577"/>
          <ac:spMkLst>
            <pc:docMk/>
            <pc:sldMk cId="3434476037" sldId="661"/>
            <ac:spMk id="2" creationId="{A50A2283-50A0-4213-8C35-6E3BE80F6B9D}"/>
          </ac:spMkLst>
        </pc:spChg>
        <pc:spChg chg="add mod">
          <ac:chgData name="Pierluigi Gioia" userId="9fb95aaf82a6cb45" providerId="LiveId" clId="{9F4E9CE3-7DB3-4906-B5BA-E95F9C70E825}" dt="2022-03-18T18:23:45.204" v="1571" actId="403"/>
          <ac:spMkLst>
            <pc:docMk/>
            <pc:sldMk cId="3434476037" sldId="661"/>
            <ac:spMk id="4" creationId="{145A04C5-334A-47DB-B4B3-71943812CD5F}"/>
          </ac:spMkLst>
        </pc:spChg>
        <pc:picChg chg="add mod">
          <ac:chgData name="Pierluigi Gioia" userId="9fb95aaf82a6cb45" providerId="LiveId" clId="{9F4E9CE3-7DB3-4906-B5BA-E95F9C70E825}" dt="2022-03-18T18:23:02.407" v="1442" actId="1076"/>
          <ac:picMkLst>
            <pc:docMk/>
            <pc:sldMk cId="3434476037" sldId="661"/>
            <ac:picMk id="3" creationId="{0B6380C7-ACBB-4443-ADA6-A119B2886CD5}"/>
          </ac:picMkLst>
        </pc:picChg>
      </pc:sldChg>
      <pc:sldChg chg="addSp modSp new mod">
        <pc:chgData name="Pierluigi Gioia" userId="9fb95aaf82a6cb45" providerId="LiveId" clId="{9F4E9CE3-7DB3-4906-B5BA-E95F9C70E825}" dt="2022-03-18T18:22:05.754" v="1441" actId="20577"/>
        <pc:sldMkLst>
          <pc:docMk/>
          <pc:sldMk cId="3657252344" sldId="662"/>
        </pc:sldMkLst>
        <pc:spChg chg="mod">
          <ac:chgData name="Pierluigi Gioia" userId="9fb95aaf82a6cb45" providerId="LiveId" clId="{9F4E9CE3-7DB3-4906-B5BA-E95F9C70E825}" dt="2022-03-18T18:11:42.693" v="1340" actId="20577"/>
          <ac:spMkLst>
            <pc:docMk/>
            <pc:sldMk cId="3657252344" sldId="662"/>
            <ac:spMk id="2" creationId="{B2DA8B69-18D8-4C1A-A2B4-8CC9F1BD2026}"/>
          </ac:spMkLst>
        </pc:spChg>
        <pc:spChg chg="add mod">
          <ac:chgData name="Pierluigi Gioia" userId="9fb95aaf82a6cb45" providerId="LiveId" clId="{9F4E9CE3-7DB3-4906-B5BA-E95F9C70E825}" dt="2022-03-18T18:22:05.754" v="1441" actId="20577"/>
          <ac:spMkLst>
            <pc:docMk/>
            <pc:sldMk cId="3657252344" sldId="662"/>
            <ac:spMk id="4" creationId="{D64164CE-76BE-40C1-B46D-7FC5A0475B05}"/>
          </ac:spMkLst>
        </pc:spChg>
        <pc:picChg chg="add mod modCrop">
          <ac:chgData name="Pierluigi Gioia" userId="9fb95aaf82a6cb45" providerId="LiveId" clId="{9F4E9CE3-7DB3-4906-B5BA-E95F9C70E825}" dt="2022-03-18T18:13:45.818" v="1355" actId="14100"/>
          <ac:picMkLst>
            <pc:docMk/>
            <pc:sldMk cId="3657252344" sldId="662"/>
            <ac:picMk id="5" creationId="{4307F14D-096D-47BB-864A-EBFD1A020370}"/>
          </ac:picMkLst>
        </pc:picChg>
      </pc:sldChg>
      <pc:sldChg chg="addSp modSp new mod">
        <pc:chgData name="Pierluigi Gioia" userId="9fb95aaf82a6cb45" providerId="LiveId" clId="{9F4E9CE3-7DB3-4906-B5BA-E95F9C70E825}" dt="2022-03-18T18:14:58.056" v="1385" actId="20577"/>
        <pc:sldMkLst>
          <pc:docMk/>
          <pc:sldMk cId="2370874092" sldId="663"/>
        </pc:sldMkLst>
        <pc:spChg chg="mod">
          <ac:chgData name="Pierluigi Gioia" userId="9fb95aaf82a6cb45" providerId="LiveId" clId="{9F4E9CE3-7DB3-4906-B5BA-E95F9C70E825}" dt="2022-03-18T18:14:58.056" v="1385" actId="20577"/>
          <ac:spMkLst>
            <pc:docMk/>
            <pc:sldMk cId="2370874092" sldId="663"/>
            <ac:spMk id="2" creationId="{034ACA38-A979-4F5E-8C78-176F232C2C6C}"/>
          </ac:spMkLst>
        </pc:spChg>
        <pc:spChg chg="add mod">
          <ac:chgData name="Pierluigi Gioia" userId="9fb95aaf82a6cb45" providerId="LiveId" clId="{9F4E9CE3-7DB3-4906-B5BA-E95F9C70E825}" dt="2022-03-18T18:14:45.565" v="1371" actId="113"/>
          <ac:spMkLst>
            <pc:docMk/>
            <pc:sldMk cId="2370874092" sldId="663"/>
            <ac:spMk id="4" creationId="{1B5D7410-062F-47E8-A1A2-4F8ED070C8B5}"/>
          </ac:spMkLst>
        </pc:spChg>
        <pc:picChg chg="add mod">
          <ac:chgData name="Pierluigi Gioia" userId="9fb95aaf82a6cb45" providerId="LiveId" clId="{9F4E9CE3-7DB3-4906-B5BA-E95F9C70E825}" dt="2022-03-18T18:14:38.342" v="1369" actId="1076"/>
          <ac:picMkLst>
            <pc:docMk/>
            <pc:sldMk cId="2370874092" sldId="663"/>
            <ac:picMk id="5" creationId="{D6B08C0C-6656-4101-99F1-5032E1BDE4C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3/18/2022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550FFB-826F-4757-B6CD-7D6A340D38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Apologia dell’imperfezione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CDB6DEC-D433-457F-A9F2-9DFBEB51B7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Perché la meteorologia non sarà mai una scienza esatta e non si potrà mai essere del tutto sicuri di una previsione del tempo</a:t>
            </a:r>
          </a:p>
        </p:txBody>
      </p:sp>
    </p:spTree>
    <p:extLst>
      <p:ext uri="{BB962C8B-B14F-4D97-AF65-F5344CB8AC3E}">
        <p14:creationId xmlns:p14="http://schemas.microsoft.com/office/powerpoint/2010/main" val="599064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F30472-0141-4AD5-8765-3A07A546B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Che si fa? Si interpola…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C095851-2C45-45D2-AC7B-BAD1120DC87F}"/>
              </a:ext>
            </a:extLst>
          </p:cNvPr>
          <p:cNvSpPr txBox="1"/>
          <p:nvPr/>
        </p:nvSpPr>
        <p:spPr>
          <a:xfrm>
            <a:off x="223943" y="2110811"/>
            <a:ext cx="62808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Allora, non disponendo dei dati reali in ognuno dei punti della griglia, il computer li «interpola», vale a dire li ricostruisce, ipotizzando quali potrebbero essere le condizioni di un punto sulla base delle misurazioni fornite da località vicine. Questo, ovviamente, introduce nella misurazione iniziale una serie di </a:t>
            </a:r>
            <a:r>
              <a:rPr lang="it-IT" sz="2400" b="1" dirty="0">
                <a:solidFill>
                  <a:schemeClr val="accent1"/>
                </a:solidFill>
              </a:rPr>
              <a:t>errori</a:t>
            </a:r>
            <a:r>
              <a:rPr lang="it-IT" sz="2400" dirty="0"/>
              <a:t>: e bastano anche errori piccoli per avere risultati molto diversi dalla realtà</a:t>
            </a: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05F218B8-05AB-4E3A-83A2-A3DE4DC8B4DD}"/>
              </a:ext>
            </a:extLst>
          </p:cNvPr>
          <p:cNvCxnSpPr/>
          <p:nvPr/>
        </p:nvCxnSpPr>
        <p:spPr>
          <a:xfrm>
            <a:off x="7144284" y="2110811"/>
            <a:ext cx="0" cy="34610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171AB8DC-EF5F-4348-AAF9-57F9C6CBA2D4}"/>
              </a:ext>
            </a:extLst>
          </p:cNvPr>
          <p:cNvCxnSpPr/>
          <p:nvPr/>
        </p:nvCxnSpPr>
        <p:spPr>
          <a:xfrm>
            <a:off x="9022935" y="2110811"/>
            <a:ext cx="0" cy="34610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F163F94A-D7AD-4145-8532-D4EBA7052162}"/>
              </a:ext>
            </a:extLst>
          </p:cNvPr>
          <p:cNvCxnSpPr/>
          <p:nvPr/>
        </p:nvCxnSpPr>
        <p:spPr>
          <a:xfrm>
            <a:off x="10885918" y="2110811"/>
            <a:ext cx="0" cy="34610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F5F58BB6-D27D-4F20-A970-D61900C51EA1}"/>
              </a:ext>
            </a:extLst>
          </p:cNvPr>
          <p:cNvCxnSpPr/>
          <p:nvPr/>
        </p:nvCxnSpPr>
        <p:spPr>
          <a:xfrm>
            <a:off x="6434983" y="2973936"/>
            <a:ext cx="48967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2B3F1240-085E-4563-AB2E-98A9F6EED167}"/>
              </a:ext>
            </a:extLst>
          </p:cNvPr>
          <p:cNvCxnSpPr/>
          <p:nvPr/>
        </p:nvCxnSpPr>
        <p:spPr>
          <a:xfrm>
            <a:off x="6574565" y="4596212"/>
            <a:ext cx="48967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5C6B23F-6332-494C-B493-2F6C64DAB53C}"/>
              </a:ext>
            </a:extLst>
          </p:cNvPr>
          <p:cNvSpPr txBox="1"/>
          <p:nvPr/>
        </p:nvSpPr>
        <p:spPr>
          <a:xfrm>
            <a:off x="7887519" y="3677786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+4°C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B3796DE-DE47-45AF-8216-406D1EB7B1B7}"/>
              </a:ext>
            </a:extLst>
          </p:cNvPr>
          <p:cNvSpPr txBox="1"/>
          <p:nvPr/>
        </p:nvSpPr>
        <p:spPr>
          <a:xfrm>
            <a:off x="9832523" y="5311975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+6°C</a:t>
            </a:r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58D109A8-F512-475C-96F5-AB1F9747A5B7}"/>
              </a:ext>
            </a:extLst>
          </p:cNvPr>
          <p:cNvCxnSpPr>
            <a:cxnSpLocks/>
          </p:cNvCxnSpPr>
          <p:nvPr/>
        </p:nvCxnSpPr>
        <p:spPr>
          <a:xfrm>
            <a:off x="8273631" y="3943390"/>
            <a:ext cx="1680796" cy="1422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58870E0-9D2B-4CD4-A9D7-C4724B4CED1C}"/>
              </a:ext>
            </a:extLst>
          </p:cNvPr>
          <p:cNvSpPr txBox="1"/>
          <p:nvPr/>
        </p:nvSpPr>
        <p:spPr>
          <a:xfrm>
            <a:off x="7274932" y="3367780"/>
            <a:ext cx="1548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Dato misurato</a:t>
            </a:r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29BAB344-AD3E-4E5E-B02F-F6590CE31C6B}"/>
              </a:ext>
            </a:extLst>
          </p:cNvPr>
          <p:cNvSpPr/>
          <p:nvPr/>
        </p:nvSpPr>
        <p:spPr>
          <a:xfrm>
            <a:off x="8025622" y="3943390"/>
            <a:ext cx="187726" cy="1507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ACE82BEA-739B-4D5C-A2D6-538FD75D2460}"/>
              </a:ext>
            </a:extLst>
          </p:cNvPr>
          <p:cNvSpPr/>
          <p:nvPr/>
        </p:nvSpPr>
        <p:spPr>
          <a:xfrm>
            <a:off x="9756450" y="5365580"/>
            <a:ext cx="187726" cy="1507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4E14A440-0632-492C-BBA6-2E36E435CB86}"/>
              </a:ext>
            </a:extLst>
          </p:cNvPr>
          <p:cNvSpPr txBox="1"/>
          <p:nvPr/>
        </p:nvSpPr>
        <p:spPr>
          <a:xfrm>
            <a:off x="9028257" y="4285153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B050"/>
                </a:solidFill>
              </a:rPr>
              <a:t>+5°C</a:t>
            </a:r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39335A8F-10BF-41B3-A93B-3E4AA4432E39}"/>
              </a:ext>
            </a:extLst>
          </p:cNvPr>
          <p:cNvSpPr/>
          <p:nvPr/>
        </p:nvSpPr>
        <p:spPr>
          <a:xfrm>
            <a:off x="8963054" y="4487745"/>
            <a:ext cx="129611" cy="18466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3B953135-7E1A-411E-836E-13579242077C}"/>
              </a:ext>
            </a:extLst>
          </p:cNvPr>
          <p:cNvSpPr txBox="1"/>
          <p:nvPr/>
        </p:nvSpPr>
        <p:spPr>
          <a:xfrm>
            <a:off x="9629619" y="4258351"/>
            <a:ext cx="1521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B050"/>
                </a:solidFill>
              </a:rPr>
              <a:t>interpolazione</a:t>
            </a:r>
          </a:p>
        </p:txBody>
      </p:sp>
    </p:spTree>
    <p:extLst>
      <p:ext uri="{BB962C8B-B14F-4D97-AF65-F5344CB8AC3E}">
        <p14:creationId xmlns:p14="http://schemas.microsoft.com/office/powerpoint/2010/main" val="1065131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1789EA-1610-44EC-98F7-93F20AE4F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Piccole differenze, enormi errori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2DCBFE5-9192-4E09-9F9F-DA25DA6CA969}"/>
              </a:ext>
            </a:extLst>
          </p:cNvPr>
          <p:cNvSpPr txBox="1"/>
          <p:nvPr/>
        </p:nvSpPr>
        <p:spPr>
          <a:xfrm>
            <a:off x="447869" y="2122415"/>
            <a:ext cx="45066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Per capire quanto possano influire errori anche piccolissimi sull’esito dei calcoli, i matematici hanno creato i cosiddetti </a:t>
            </a:r>
            <a:r>
              <a:rPr lang="it-IT" sz="2400" b="1" dirty="0">
                <a:solidFill>
                  <a:schemeClr val="accent1"/>
                </a:solidFill>
              </a:rPr>
              <a:t>«spaghi»</a:t>
            </a:r>
            <a:r>
              <a:rPr lang="it-IT" sz="2400" dirty="0"/>
              <a:t>, in cui si creano artificialmente delle piccole perturbazioni nelle condizioni di partenza che portano ad esiti molto diversi anche a poche ore…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5020561-0F46-4F97-82A7-558F01F3A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570" y="1329136"/>
            <a:ext cx="4998887" cy="472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496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42E098-00E3-49F0-B439-69D51D36D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Secondo: la terra è semplificata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F61F0E7-32EE-4F53-AB6D-B46BDD3EFF94}"/>
              </a:ext>
            </a:extLst>
          </p:cNvPr>
          <p:cNvSpPr txBox="1"/>
          <p:nvPr/>
        </p:nvSpPr>
        <p:spPr>
          <a:xfrm>
            <a:off x="461473" y="2046914"/>
            <a:ext cx="510890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Per semplificare i calcoli, la Terra ricostruita dai modelli non è un pianeta reale ma una sorta di </a:t>
            </a:r>
            <a:r>
              <a:rPr lang="it-IT" sz="2800" b="1" dirty="0"/>
              <a:t>ricostruzione matematica semplificata</a:t>
            </a:r>
            <a:r>
              <a:rPr lang="it-IT" sz="2800" dirty="0"/>
              <a:t>. E questo amplifica notevolmente i già tanti errori presenti nella fase di inizializzazione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3B0E144-1CB2-4164-86B0-5CA4A2DFA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0375" y="2046914"/>
            <a:ext cx="5559123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273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43F00C-EE81-45F3-9A41-5A2CE5A4C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TERZO. NON CONOSCIAMO TUTTI I MECCANISMI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90714CA-9EED-4487-AF56-5AD1CD91A0F4}"/>
              </a:ext>
            </a:extLst>
          </p:cNvPr>
          <p:cNvSpPr txBox="1"/>
          <p:nvPr/>
        </p:nvSpPr>
        <p:spPr>
          <a:xfrm>
            <a:off x="1451579" y="2141925"/>
            <a:ext cx="449202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it-IT" sz="2400" b="1" dirty="0"/>
              <a:t>I meccanismi di molti dei fenomeni atmosferici non sono ancora chiari e non esistono leggi matematiche per definirli. Per alcuni di loro, ad esempio le precipitazioni, esistono solamente formule parametriche, poco più che empiriche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90B330A-9D7F-451B-A3C6-41CF1F8B0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0732" y="2141925"/>
            <a:ext cx="4914122" cy="368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174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7F0BD1-FE64-4887-9997-8B7CB9D74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 questo amplifica gli errori…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0C3D18B-01FE-407A-B536-1AEC87410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204" y="1984213"/>
            <a:ext cx="5962650" cy="3971925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6BA33DD-775C-478F-92C9-544C76DAEB58}"/>
              </a:ext>
            </a:extLst>
          </p:cNvPr>
          <p:cNvSpPr txBox="1"/>
          <p:nvPr/>
        </p:nvSpPr>
        <p:spPr>
          <a:xfrm>
            <a:off x="1451579" y="2202024"/>
            <a:ext cx="349364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Tutte queste imperfezioni rendono via via più gravi gli errori che il modello compie nel predire le condizioni future del tempo</a:t>
            </a:r>
          </a:p>
        </p:txBody>
      </p:sp>
    </p:spTree>
    <p:extLst>
      <p:ext uri="{BB962C8B-B14F-4D97-AF65-F5344CB8AC3E}">
        <p14:creationId xmlns:p14="http://schemas.microsoft.com/office/powerpoint/2010/main" val="1960049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0A95BF-3430-4562-8D1A-08C3838F9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Quarto. L’atmosfera è un sistema caotico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8A9AC54-C986-463D-BA75-D41A56E26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332" y="2022992"/>
            <a:ext cx="6590522" cy="3707169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81F6018-17A5-4E1B-A1EE-E3FEF5D02637}"/>
              </a:ext>
            </a:extLst>
          </p:cNvPr>
          <p:cNvSpPr txBox="1"/>
          <p:nvPr/>
        </p:nvSpPr>
        <p:spPr>
          <a:xfrm>
            <a:off x="1278294" y="2022992"/>
            <a:ext cx="31164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E’ l’ </a:t>
            </a:r>
            <a:r>
              <a:rPr lang="it-IT" sz="2400" b="1" dirty="0">
                <a:solidFill>
                  <a:schemeClr val="accent1"/>
                </a:solidFill>
              </a:rPr>
              <a:t>«effetto farfalla» </a:t>
            </a:r>
            <a:r>
              <a:rPr lang="it-IT" sz="2400" dirty="0"/>
              <a:t>ipotizzato da Edward Lorenz: un battito d’ali di farfalla a New York può causare un tifone a Tokyo. Per dire che bastano piccole differenze di condizioni per creare enormi fenomeni.</a:t>
            </a:r>
          </a:p>
        </p:txBody>
      </p:sp>
    </p:spTree>
    <p:extLst>
      <p:ext uri="{BB962C8B-B14F-4D97-AF65-F5344CB8AC3E}">
        <p14:creationId xmlns:p14="http://schemas.microsoft.com/office/powerpoint/2010/main" val="627778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360D17-EFC8-4410-97AD-6F8607727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Quinto motivo. calcoli impossibili da risolvere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C5A45AD4-6FDC-4383-BE54-F50BB8FF6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1579" y="1996508"/>
            <a:ext cx="9603275" cy="1569660"/>
          </a:xfrm>
          <a:prstGeom prst="rect">
            <a:avLst/>
          </a:prstGeom>
          <a:solidFill>
            <a:srgbClr val="A3FB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altLang="it-IT" sz="3200" dirty="0"/>
              <a:t>Quando il computer inserisce i dati, le 6 variabili (temperatura, umidità, pressione, vento nelle tre dimensioni) crea un sistema di 6 equazioni a 6 variabili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BB70DB23-4349-4B62-96A5-3B88009F2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1560" y="4692870"/>
            <a:ext cx="7508875" cy="1200329"/>
          </a:xfrm>
          <a:prstGeom prst="rect">
            <a:avLst/>
          </a:prstGeom>
          <a:solidFill>
            <a:srgbClr val="F3F5A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2400" dirty="0"/>
              <a:t>Le equazioni utilizzate sono </a:t>
            </a:r>
            <a:r>
              <a:rPr lang="it-IT" altLang="it-IT" sz="2400" i="1" dirty="0"/>
              <a:t>differenziali</a:t>
            </a:r>
            <a:r>
              <a:rPr lang="it-IT" altLang="it-IT" sz="2400" dirty="0"/>
              <a:t> perché contengono le derivate delle 6 variabili e sono </a:t>
            </a:r>
            <a:r>
              <a:rPr lang="it-IT" altLang="it-IT" sz="2400" i="1" dirty="0"/>
              <a:t>non lineari</a:t>
            </a:r>
            <a:r>
              <a:rPr lang="it-IT" altLang="it-IT" sz="2400" dirty="0"/>
              <a:t> perché le varie incognite si intersecano fra loro nei sistemi</a:t>
            </a:r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B3B995C4-7591-4DA8-80A4-3E3C8CED1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2286" y="3597096"/>
            <a:ext cx="3527425" cy="1200329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6105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0" name="Text Box 4">
            <a:extLst>
              <a:ext uri="{FF2B5EF4-FFF2-40B4-BE49-F238E27FC236}">
                <a16:creationId xmlns:a16="http://schemas.microsoft.com/office/drawing/2014/main" id="{B938034C-14BB-4862-8BAB-2DE888C01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636" y="313346"/>
            <a:ext cx="711746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altLang="it-IT" sz="3200" dirty="0"/>
              <a:t>Le equazioni non lineari sono impossibili da risolvere con le formule matematiche</a:t>
            </a:r>
          </a:p>
        </p:txBody>
      </p:sp>
      <p:pic>
        <p:nvPicPr>
          <p:cNvPr id="167942" name="Picture 6">
            <a:extLst>
              <a:ext uri="{FF2B5EF4-FFF2-40B4-BE49-F238E27FC236}">
                <a16:creationId xmlns:a16="http://schemas.microsoft.com/office/drawing/2014/main" id="{D6756785-AB2C-435C-AFE9-FF2A69BB1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098" y="1474730"/>
            <a:ext cx="2333625" cy="350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608C8E4-4581-4A60-9D95-611397CADCBD}"/>
              </a:ext>
            </a:extLst>
          </p:cNvPr>
          <p:cNvSpPr txBox="1"/>
          <p:nvPr/>
        </p:nvSpPr>
        <p:spPr>
          <a:xfrm>
            <a:off x="2386667" y="1849487"/>
            <a:ext cx="53270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Bisogna SEMPLIFICARLE, vale a dire dividerle in operazioni più semplici, risolvibili dal supercomputer con miliardi di miliardi di operazioni. </a:t>
            </a:r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01833960-02BF-4788-B697-519AE901DA31}"/>
              </a:ext>
            </a:extLst>
          </p:cNvPr>
          <p:cNvSpPr/>
          <p:nvPr/>
        </p:nvSpPr>
        <p:spPr>
          <a:xfrm>
            <a:off x="4454554" y="1390564"/>
            <a:ext cx="956345" cy="4589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ext Box 2">
            <a:extLst>
              <a:ext uri="{FF2B5EF4-FFF2-40B4-BE49-F238E27FC236}">
                <a16:creationId xmlns:a16="http://schemas.microsoft.com/office/drawing/2014/main" id="{783DC255-57A7-45B4-99E1-A44B1F927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939" y="495301"/>
            <a:ext cx="6861175" cy="1200329"/>
          </a:xfrm>
          <a:prstGeom prst="rect">
            <a:avLst/>
          </a:prstGeom>
          <a:solidFill>
            <a:srgbClr val="FADBA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2400" dirty="0"/>
              <a:t>Le operazioni vengono quindi semplificate, scomponendo le operazioni più complesse in operazioni più semplici (es. Teorema di Fourier)</a:t>
            </a:r>
          </a:p>
        </p:txBody>
      </p:sp>
      <p:sp>
        <p:nvSpPr>
          <p:cNvPr id="168963" name="Text Box 3">
            <a:extLst>
              <a:ext uri="{FF2B5EF4-FFF2-40B4-BE49-F238E27FC236}">
                <a16:creationId xmlns:a16="http://schemas.microsoft.com/office/drawing/2014/main" id="{4D5C99F9-2E39-4283-A447-32A7C9D53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4" y="2451912"/>
            <a:ext cx="4593117" cy="830997"/>
          </a:xfrm>
          <a:prstGeom prst="rect">
            <a:avLst/>
          </a:prstGeom>
          <a:solidFill>
            <a:srgbClr val="F2CAA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2400"/>
              <a:t>Trasformazione in modelli spettrali </a:t>
            </a:r>
          </a:p>
          <a:p>
            <a:r>
              <a:rPr lang="it-IT" altLang="it-IT" sz="2400"/>
              <a:t>(calcolo delle armoniche)</a:t>
            </a:r>
          </a:p>
        </p:txBody>
      </p:sp>
      <p:sp>
        <p:nvSpPr>
          <p:cNvPr id="168966" name="AutoShape 6">
            <a:extLst>
              <a:ext uri="{FF2B5EF4-FFF2-40B4-BE49-F238E27FC236}">
                <a16:creationId xmlns:a16="http://schemas.microsoft.com/office/drawing/2014/main" id="{93AB2470-2B49-4E9F-B75D-A5137C8E8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914" y="1628776"/>
            <a:ext cx="1584325" cy="79216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68967" name="AutoShape 7">
            <a:extLst>
              <a:ext uri="{FF2B5EF4-FFF2-40B4-BE49-F238E27FC236}">
                <a16:creationId xmlns:a16="http://schemas.microsoft.com/office/drawing/2014/main" id="{BB8D3F33-8508-45A8-A26C-0FD1AFCA0FA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880466" y="2704325"/>
            <a:ext cx="1008062" cy="50323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38E8FAE-9F20-4DEA-B61F-ABA0603A339E}"/>
              </a:ext>
            </a:extLst>
          </p:cNvPr>
          <p:cNvSpPr txBox="1"/>
          <p:nvPr/>
        </p:nvSpPr>
        <p:spPr>
          <a:xfrm>
            <a:off x="7751763" y="2221094"/>
            <a:ext cx="4152550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2800" dirty="0"/>
              <a:t>Questo genera una serie di approssimazioni e, quindi, inevitabili </a:t>
            </a:r>
            <a:r>
              <a:rPr lang="it-IT" sz="2800" b="1" dirty="0"/>
              <a:t>ERRORI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EB5948C-8D83-4DE9-A101-32FDF5618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0696" y="3763948"/>
            <a:ext cx="3136835" cy="2089553"/>
          </a:xfrm>
          <a:prstGeom prst="rect">
            <a:avLst/>
          </a:prstGeom>
        </p:spPr>
      </p:pic>
      <p:sp>
        <p:nvSpPr>
          <p:cNvPr id="4" name="Bolla: nuvola 3">
            <a:extLst>
              <a:ext uri="{FF2B5EF4-FFF2-40B4-BE49-F238E27FC236}">
                <a16:creationId xmlns:a16="http://schemas.microsoft.com/office/drawing/2014/main" id="{69A485D3-4CA2-43C8-8415-E431E1DDF958}"/>
              </a:ext>
            </a:extLst>
          </p:cNvPr>
          <p:cNvSpPr/>
          <p:nvPr/>
        </p:nvSpPr>
        <p:spPr>
          <a:xfrm>
            <a:off x="4165241" y="3864980"/>
            <a:ext cx="3861517" cy="1349095"/>
          </a:xfrm>
          <a:prstGeom prst="cloudCallout">
            <a:avLst>
              <a:gd name="adj1" fmla="val 78586"/>
              <a:gd name="adj2" fmla="val -17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</a:rPr>
              <a:t>Ma non doveva esserci il sole?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>
            <a:extLst>
              <a:ext uri="{FF2B5EF4-FFF2-40B4-BE49-F238E27FC236}">
                <a16:creationId xmlns:a16="http://schemas.microsoft.com/office/drawing/2014/main" id="{4D931F17-8084-439E-AB09-61F0488E1E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65800" y="490915"/>
            <a:ext cx="9603275" cy="1049235"/>
          </a:xfrm>
        </p:spPr>
        <p:txBody>
          <a:bodyPr/>
          <a:lstStyle/>
          <a:p>
            <a:r>
              <a:rPr lang="it-IT" altLang="it-IT" dirty="0"/>
              <a:t>Le conseguenze?</a:t>
            </a:r>
          </a:p>
        </p:txBody>
      </p:sp>
      <p:sp>
        <p:nvSpPr>
          <p:cNvPr id="171011" name="Text Box 3">
            <a:extLst>
              <a:ext uri="{FF2B5EF4-FFF2-40B4-BE49-F238E27FC236}">
                <a16:creationId xmlns:a16="http://schemas.microsoft.com/office/drawing/2014/main" id="{351A0078-FBDC-42E4-B05E-622F784D5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225" y="2137709"/>
            <a:ext cx="208915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altLang="it-IT" sz="2400" dirty="0"/>
              <a:t>I modelli contengono degli errori sia nelle premesse sia negli esiti</a:t>
            </a:r>
          </a:p>
        </p:txBody>
      </p:sp>
      <p:sp>
        <p:nvSpPr>
          <p:cNvPr id="171012" name="Text Box 4">
            <a:extLst>
              <a:ext uri="{FF2B5EF4-FFF2-40B4-BE49-F238E27FC236}">
                <a16:creationId xmlns:a16="http://schemas.microsoft.com/office/drawing/2014/main" id="{8DC61A08-89ED-4E02-B719-2D0D3F733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8551" y="2409824"/>
            <a:ext cx="6788150" cy="1066800"/>
          </a:xfrm>
          <a:prstGeom prst="rect">
            <a:avLst/>
          </a:prstGeom>
          <a:solidFill>
            <a:srgbClr val="F7F73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 sz="3200" dirty="0"/>
              <a:t>La meteorologia non sarà ancora per secoli una scienza esatta. Forse mai</a:t>
            </a:r>
          </a:p>
        </p:txBody>
      </p:sp>
      <p:sp>
        <p:nvSpPr>
          <p:cNvPr id="171013" name="Text Box 5">
            <a:extLst>
              <a:ext uri="{FF2B5EF4-FFF2-40B4-BE49-F238E27FC236}">
                <a16:creationId xmlns:a16="http://schemas.microsoft.com/office/drawing/2014/main" id="{8C04EDA6-2A42-42B8-9842-ED222730C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8551" y="4516437"/>
            <a:ext cx="80645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2400" dirty="0"/>
              <a:t>Bisogna abituarsi a intendere una previsione meteorologica come la </a:t>
            </a:r>
            <a:r>
              <a:rPr lang="it-IT" altLang="it-IT" sz="2400" b="1" u="sng" dirty="0"/>
              <a:t>probabilità</a:t>
            </a:r>
            <a:r>
              <a:rPr lang="it-IT" altLang="it-IT" sz="2400" dirty="0"/>
              <a:t>, più o meno alta, che un evento possa verificarsi: non ci può essere certezza e la colpa non è dei meteorologi</a:t>
            </a:r>
          </a:p>
        </p:txBody>
      </p:sp>
      <p:sp>
        <p:nvSpPr>
          <p:cNvPr id="171014" name="AutoShape 6">
            <a:extLst>
              <a:ext uri="{FF2B5EF4-FFF2-40B4-BE49-F238E27FC236}">
                <a16:creationId xmlns:a16="http://schemas.microsoft.com/office/drawing/2014/main" id="{367E0C90-4304-4B0E-8D26-D0BE5CA5CF9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833319" y="2475706"/>
            <a:ext cx="2089150" cy="93503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71015" name="AutoShape 7">
            <a:extLst>
              <a:ext uri="{FF2B5EF4-FFF2-40B4-BE49-F238E27FC236}">
                <a16:creationId xmlns:a16="http://schemas.microsoft.com/office/drawing/2014/main" id="{08FBCBA7-E844-4DAD-845D-DF9920AE2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7437" y="3600449"/>
            <a:ext cx="2160587" cy="79216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>
            <a:extLst>
              <a:ext uri="{FF2B5EF4-FFF2-40B4-BE49-F238E27FC236}">
                <a16:creationId xmlns:a16="http://schemas.microsoft.com/office/drawing/2014/main" id="{29885AA4-F41C-4FB4-8DAC-C3BE4E36E7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Come funzionano i modelli?</a:t>
            </a:r>
          </a:p>
        </p:txBody>
      </p:sp>
      <p:sp>
        <p:nvSpPr>
          <p:cNvPr id="163843" name="Text Box 3">
            <a:extLst>
              <a:ext uri="{FF2B5EF4-FFF2-40B4-BE49-F238E27FC236}">
                <a16:creationId xmlns:a16="http://schemas.microsoft.com/office/drawing/2014/main" id="{2FB7116C-5B4A-4CD6-8206-9EF1B48E8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1484313"/>
            <a:ext cx="8027988" cy="3046988"/>
          </a:xfrm>
          <a:prstGeom prst="rect">
            <a:avLst/>
          </a:prstGeom>
          <a:solidFill>
            <a:srgbClr val="A5F1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2400" dirty="0"/>
              <a:t>Si considerano 6 </a:t>
            </a:r>
            <a:r>
              <a:rPr lang="it-IT" altLang="it-IT" sz="2400" i="1" dirty="0"/>
              <a:t>variabili</a:t>
            </a:r>
            <a:r>
              <a:rPr lang="it-IT" altLang="it-IT" sz="2400" dirty="0"/>
              <a:t>:</a:t>
            </a:r>
          </a:p>
          <a:p>
            <a:r>
              <a:rPr lang="it-IT" altLang="it-IT" sz="2400" dirty="0"/>
              <a:t>x = temperatura</a:t>
            </a:r>
          </a:p>
          <a:p>
            <a:r>
              <a:rPr lang="it-IT" altLang="it-IT" sz="2400" dirty="0"/>
              <a:t>y = umidità atmosferica</a:t>
            </a:r>
          </a:p>
          <a:p>
            <a:r>
              <a:rPr lang="it-IT" altLang="it-IT" sz="2400" dirty="0"/>
              <a:t>z = pressione atmosferica</a:t>
            </a:r>
          </a:p>
          <a:p>
            <a:r>
              <a:rPr lang="it-IT" altLang="it-IT" sz="2400" dirty="0"/>
              <a:t>x1= direzione e velocità del vento sul piano orizzontale (1)</a:t>
            </a:r>
          </a:p>
          <a:p>
            <a:r>
              <a:rPr lang="it-IT" altLang="it-IT" sz="2400" dirty="0"/>
              <a:t>y1= direzione e velocità del vento sul piano orizzontale (2)</a:t>
            </a:r>
          </a:p>
          <a:p>
            <a:r>
              <a:rPr lang="it-IT" altLang="it-IT" sz="2400" dirty="0"/>
              <a:t>z1 = direzione e velocità del vento sul piano verticale</a:t>
            </a:r>
          </a:p>
          <a:p>
            <a:endParaRPr lang="it-IT" altLang="it-IT" sz="2400" dirty="0"/>
          </a:p>
        </p:txBody>
      </p:sp>
      <p:sp>
        <p:nvSpPr>
          <p:cNvPr id="163844" name="Text Box 4">
            <a:extLst>
              <a:ext uri="{FF2B5EF4-FFF2-40B4-BE49-F238E27FC236}">
                <a16:creationId xmlns:a16="http://schemas.microsoft.com/office/drawing/2014/main" id="{95BB4D27-B923-442E-8DFA-50EC781D1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7644" y="5107331"/>
            <a:ext cx="78692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2800" dirty="0"/>
              <a:t>esprimono le condizioni dell’atmosfera che definiscono il “tempo”</a:t>
            </a:r>
          </a:p>
        </p:txBody>
      </p:sp>
      <p:sp>
        <p:nvSpPr>
          <p:cNvPr id="163845" name="AutoShape 5">
            <a:extLst>
              <a:ext uri="{FF2B5EF4-FFF2-40B4-BE49-F238E27FC236}">
                <a16:creationId xmlns:a16="http://schemas.microsoft.com/office/drawing/2014/main" id="{95C13D97-0D32-4831-A98A-5B2EAB0F5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5874" y="4203033"/>
            <a:ext cx="2952750" cy="10080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80FB1E8-CD69-4513-9322-9ECD6E4F06B1}"/>
              </a:ext>
            </a:extLst>
          </p:cNvPr>
          <p:cNvSpPr txBox="1"/>
          <p:nvPr/>
        </p:nvSpPr>
        <p:spPr>
          <a:xfrm>
            <a:off x="444382" y="255668"/>
            <a:ext cx="26833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Gli errori si fanno via via più ampi nel tempo.  A poche ore, una previsione è quindi meno affetta da «deviazioni dalla verità», mentre, con il tempo, gli errori si amplificano.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230007C-FAE2-469B-AE7A-DEC8C3723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1029" y="373389"/>
            <a:ext cx="8781877" cy="504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7499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99A7A5-2338-4B6D-A32F-2D4566BD1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Non certezze ma probabilità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07112D4-2AE9-4CD9-A93C-CA216597E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204" y="2008865"/>
            <a:ext cx="5962650" cy="3971925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CE87472-23E4-4524-9A56-A642979F0F0C}"/>
              </a:ext>
            </a:extLst>
          </p:cNvPr>
          <p:cNvSpPr txBox="1"/>
          <p:nvPr/>
        </p:nvSpPr>
        <p:spPr>
          <a:xfrm>
            <a:off x="1451579" y="2099388"/>
            <a:ext cx="34469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Che la previsione diceva «scarsa probabilità di rovesci» e poi, invece, ha piovuto perché non si è stati fortunati: ecco quello a cui bisogna abituarsi…</a:t>
            </a:r>
          </a:p>
        </p:txBody>
      </p:sp>
      <p:sp>
        <p:nvSpPr>
          <p:cNvPr id="5" name="Bolla: nuvola 4">
            <a:extLst>
              <a:ext uri="{FF2B5EF4-FFF2-40B4-BE49-F238E27FC236}">
                <a16:creationId xmlns:a16="http://schemas.microsoft.com/office/drawing/2014/main" id="{D5C1C93E-15FD-4F44-A0BE-C72F868BAA2B}"/>
              </a:ext>
            </a:extLst>
          </p:cNvPr>
          <p:cNvSpPr/>
          <p:nvPr/>
        </p:nvSpPr>
        <p:spPr>
          <a:xfrm>
            <a:off x="8724551" y="200816"/>
            <a:ext cx="3078759" cy="2256639"/>
          </a:xfrm>
          <a:prstGeom prst="cloudCallout">
            <a:avLst>
              <a:gd name="adj1" fmla="val -27645"/>
              <a:gd name="adj2" fmla="val 7513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</a:rPr>
              <a:t>SOB! Io non so calcolare le probabilità…</a:t>
            </a:r>
            <a:r>
              <a:rPr lang="it-IT" sz="2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899726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870FD4-A911-40FF-92AA-AF8B39A7E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Buttate le previsioni automatiche…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CAB50E8-A27B-40FC-9FA1-557C8FF89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7504" y="1984311"/>
            <a:ext cx="5467350" cy="371475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7A468DE4-4F9D-4B86-9295-5E4EFF00CD3B}"/>
              </a:ext>
            </a:extLst>
          </p:cNvPr>
          <p:cNvSpPr txBox="1"/>
          <p:nvPr/>
        </p:nvSpPr>
        <p:spPr>
          <a:xfrm>
            <a:off x="1451579" y="2043404"/>
            <a:ext cx="39321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Ecco perché una app meteo, senza mediazione di un meteorologo, è destinata a darvi molte delusioni…</a:t>
            </a:r>
          </a:p>
        </p:txBody>
      </p:sp>
    </p:spTree>
    <p:extLst>
      <p:ext uri="{BB962C8B-B14F-4D97-AF65-F5344CB8AC3E}">
        <p14:creationId xmlns:p14="http://schemas.microsoft.com/office/powerpoint/2010/main" val="25067677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672353-1A4B-4C5A-A8B6-D9CC1DCFE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Nel meteo L’uomo è ancora indispensabile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CDBF8F0-C44F-40D1-B980-BE0261E2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204" y="1970773"/>
            <a:ext cx="5962650" cy="3971925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F70E7FF-7C74-4641-9195-A3F933ADECF8}"/>
              </a:ext>
            </a:extLst>
          </p:cNvPr>
          <p:cNvSpPr txBox="1"/>
          <p:nvPr/>
        </p:nvSpPr>
        <p:spPr>
          <a:xfrm>
            <a:off x="1474237" y="2183363"/>
            <a:ext cx="34523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Non fidatevi della macchina, se non c’è un conducente umano…</a:t>
            </a:r>
          </a:p>
        </p:txBody>
      </p:sp>
    </p:spTree>
    <p:extLst>
      <p:ext uri="{BB962C8B-B14F-4D97-AF65-F5344CB8AC3E}">
        <p14:creationId xmlns:p14="http://schemas.microsoft.com/office/powerpoint/2010/main" val="10038405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78EF95-D7C5-473E-A866-58AFFDF20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Test per </a:t>
            </a:r>
            <a:r>
              <a:rPr lang="it-IT" dirty="0" err="1"/>
              <a:t>ludovica</a:t>
            </a:r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2152763-54D4-490F-9141-7CD279099C88}"/>
              </a:ext>
            </a:extLst>
          </p:cNvPr>
          <p:cNvSpPr txBox="1"/>
          <p:nvPr/>
        </p:nvSpPr>
        <p:spPr>
          <a:xfrm>
            <a:off x="1451579" y="2230452"/>
            <a:ext cx="34878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Come si può fare una previsione del tempo a dieci giorni con una moneta da due euro?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15605B7-F934-48F2-BFAF-BC0BE1C8D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518222"/>
            <a:ext cx="5172075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9468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FD9D3D-6BC3-4E53-AAAC-3E86F6D4A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Prima opzione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D6139F1-0166-4461-9FE1-29A3DE70B500}"/>
              </a:ext>
            </a:extLst>
          </p:cNvPr>
          <p:cNvSpPr txBox="1"/>
          <p:nvPr/>
        </p:nvSpPr>
        <p:spPr>
          <a:xfrm>
            <a:off x="643813" y="2324456"/>
            <a:ext cx="573135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AutoNum type="alphaLcPeriod"/>
            </a:pPr>
            <a:r>
              <a:rPr lang="it-IT" sz="2800" dirty="0"/>
              <a:t>Misurando con un amperometro il flusso di corrente fra </a:t>
            </a:r>
            <a:r>
              <a:rPr lang="it-IT" sz="2800" b="1" dirty="0"/>
              <a:t>le due componenti metalliche</a:t>
            </a:r>
            <a:r>
              <a:rPr lang="it-IT" sz="2800" dirty="0"/>
              <a:t> si può risalire al grado di carica elettrica dell’aria e stabilire con una certa precisione l’andamento del tempo anche a medio-lungo termine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5DE6072-9F70-45E6-A8DA-72D62CEE3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0420" y="804519"/>
            <a:ext cx="3687147" cy="207402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ABF1530-3CB1-43C3-836A-A00AECA54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0420" y="3077944"/>
            <a:ext cx="3830847" cy="220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3758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DA8B69-18D8-4C1A-A2B4-8CC9F1BD2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Seconda opzione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64164CE-76BE-40C1-B46D-7FC5A0475B05}"/>
              </a:ext>
            </a:extLst>
          </p:cNvPr>
          <p:cNvSpPr txBox="1"/>
          <p:nvPr/>
        </p:nvSpPr>
        <p:spPr>
          <a:xfrm>
            <a:off x="1451578" y="2105561"/>
            <a:ext cx="623684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Esponendo la moneta all’aria esterna, misurando la differenza di temperatura da 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asciutta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e poi da 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bagnata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, si può risalire con una certa precisione al grado di 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umidità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dell’aria e, quindi, all’andamento del tempo a medio-lungo termine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307F14D-096D-47BB-864A-EBFD1A0203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30" t="8131" r="33719" b="-8131"/>
          <a:stretch/>
        </p:blipFill>
        <p:spPr>
          <a:xfrm>
            <a:off x="8444203" y="0"/>
            <a:ext cx="3377683" cy="664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2523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4ACA38-A979-4F5E-8C78-176F232C2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Terza opzione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B5D7410-062F-47E8-A1A2-4F8ED070C8B5}"/>
              </a:ext>
            </a:extLst>
          </p:cNvPr>
          <p:cNvSpPr txBox="1"/>
          <p:nvPr/>
        </p:nvSpPr>
        <p:spPr>
          <a:xfrm>
            <a:off x="1383460" y="2071734"/>
            <a:ext cx="569847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Lanciando la moneta in aria e stabilendo che se esce 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testa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sarà bel tempo e se esce 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croce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pioverà, si ottiene una previsione del tempo pressappoco affidabile come quella offerta da un modello matematico a dieci giorni, in primavera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6B08C0C-6656-4101-99F1-5032E1BDE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9422" y="2247764"/>
            <a:ext cx="3910018" cy="293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8740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0A2283-50A0-4213-8C35-6E3BE80F6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Risposta giusta: testa o croce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B6380C7-ACBB-4443-ADA6-A119B2886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579" y="2198816"/>
            <a:ext cx="2857500" cy="2143125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45A04C5-334A-47DB-B4B3-71943812CD5F}"/>
              </a:ext>
            </a:extLst>
          </p:cNvPr>
          <p:cNvSpPr txBox="1"/>
          <p:nvPr/>
        </p:nvSpPr>
        <p:spPr>
          <a:xfrm>
            <a:off x="4833257" y="2267339"/>
            <a:ext cx="60742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Facendo testa o croce abbiamo un 50% di probabilità di prenderci, pressappoco come consultando un buon modello matematico</a:t>
            </a:r>
          </a:p>
        </p:txBody>
      </p:sp>
    </p:spTree>
    <p:extLst>
      <p:ext uri="{BB962C8B-B14F-4D97-AF65-F5344CB8AC3E}">
        <p14:creationId xmlns:p14="http://schemas.microsoft.com/office/powerpoint/2010/main" val="3434476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>
            <a:extLst>
              <a:ext uri="{FF2B5EF4-FFF2-40B4-BE49-F238E27FC236}">
                <a16:creationId xmlns:a16="http://schemas.microsoft.com/office/drawing/2014/main" id="{78E11F47-085A-4F8B-80B7-866F247790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Il passo di griglia</a:t>
            </a:r>
          </a:p>
        </p:txBody>
      </p:sp>
      <p:pic>
        <p:nvPicPr>
          <p:cNvPr id="429061" name="Picture 5">
            <a:extLst>
              <a:ext uri="{FF2B5EF4-FFF2-40B4-BE49-F238E27FC236}">
                <a16:creationId xmlns:a16="http://schemas.microsoft.com/office/drawing/2014/main" id="{5283EA52-E110-4A43-8242-91256C5E3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579" y="2004756"/>
            <a:ext cx="3534749" cy="38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5A53B784-EFFA-4A0C-A33F-577D712F4BEF}"/>
              </a:ext>
            </a:extLst>
          </p:cNvPr>
          <p:cNvSpPr txBox="1"/>
          <p:nvPr/>
        </p:nvSpPr>
        <p:spPr>
          <a:xfrm>
            <a:off x="5134062" y="2122415"/>
            <a:ext cx="61994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Le 6 variabili vengono  misurate in ognuno dei punti in cui viene suddivisa la superficie terrestre nel modello e in numerosi punti in verticale sopra ognuno di essi</a:t>
            </a: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F15CFC36-93E7-4DFB-9FAE-18A6BBD47BF0}"/>
              </a:ext>
            </a:extLst>
          </p:cNvPr>
          <p:cNvCxnSpPr>
            <a:cxnSpLocks/>
          </p:cNvCxnSpPr>
          <p:nvPr/>
        </p:nvCxnSpPr>
        <p:spPr>
          <a:xfrm flipV="1">
            <a:off x="4454554" y="1843395"/>
            <a:ext cx="679508" cy="849473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1A4A4B09-05FE-4F7D-98D4-B4A532423E57}"/>
              </a:ext>
            </a:extLst>
          </p:cNvPr>
          <p:cNvSpPr/>
          <p:nvPr/>
        </p:nvSpPr>
        <p:spPr>
          <a:xfrm rot="2271691">
            <a:off x="4219116" y="2273377"/>
            <a:ext cx="268448" cy="3439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2C845732-CFED-4393-B8C9-415BF087F6C9}"/>
              </a:ext>
            </a:extLst>
          </p:cNvPr>
          <p:cNvSpPr/>
          <p:nvPr/>
        </p:nvSpPr>
        <p:spPr>
          <a:xfrm rot="2271691">
            <a:off x="4444275" y="2025942"/>
            <a:ext cx="268448" cy="3439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6C6188F8-EBD6-49B1-868D-C5E07A9C2B03}"/>
              </a:ext>
            </a:extLst>
          </p:cNvPr>
          <p:cNvSpPr/>
          <p:nvPr/>
        </p:nvSpPr>
        <p:spPr>
          <a:xfrm rot="2271691">
            <a:off x="4675840" y="1719705"/>
            <a:ext cx="268448" cy="3439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2262E0-1EB0-4AF6-BB2F-34B6CD458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Lancio di un pallone sonda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B1E86A7-298A-446A-A384-93266A849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579" y="1986588"/>
            <a:ext cx="5286961" cy="4066893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51B8855-4DC0-40F0-AFE7-44ABAEF2A344}"/>
              </a:ext>
            </a:extLst>
          </p:cNvPr>
          <p:cNvSpPr txBox="1"/>
          <p:nvPr/>
        </p:nvSpPr>
        <p:spPr>
          <a:xfrm>
            <a:off x="6857999" y="2080727"/>
            <a:ext cx="51038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Per misurare i parametri a varie quote, vengono utilizzati dei </a:t>
            </a:r>
            <a:r>
              <a:rPr lang="it-IT" sz="2400" b="1" dirty="0"/>
              <a:t>palloni sonda</a:t>
            </a:r>
            <a:r>
              <a:rPr lang="it-IT" sz="2400" dirty="0"/>
              <a:t>, gonfiati con elio, che trasportano delle micro-stazioni meteorologiche, capaci di compiere misurazioni a varie quote, fino ad un’altitudine di oltre 40 km, quando il pallone, giunto ormai in stratosfera, diviene così grande da esplodere. E la stazione meteo torna a terra con un comodo paracadute.</a:t>
            </a:r>
          </a:p>
        </p:txBody>
      </p:sp>
    </p:spTree>
    <p:extLst>
      <p:ext uri="{BB962C8B-B14F-4D97-AF65-F5344CB8AC3E}">
        <p14:creationId xmlns:p14="http://schemas.microsoft.com/office/powerpoint/2010/main" val="2561666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>
            <a:extLst>
              <a:ext uri="{FF2B5EF4-FFF2-40B4-BE49-F238E27FC236}">
                <a16:creationId xmlns:a16="http://schemas.microsoft.com/office/drawing/2014/main" id="{CFD6C958-F82C-4EC5-8F4B-7D4EA49258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altLang="it-IT" sz="4000" dirty="0"/>
              <a:t>definizione dello stato di partenza dell’atmosfera</a:t>
            </a:r>
          </a:p>
        </p:txBody>
      </p:sp>
      <p:sp>
        <p:nvSpPr>
          <p:cNvPr id="164867" name="Text Box 3">
            <a:extLst>
              <a:ext uri="{FF2B5EF4-FFF2-40B4-BE49-F238E27FC236}">
                <a16:creationId xmlns:a16="http://schemas.microsoft.com/office/drawing/2014/main" id="{2E4D59BB-45D8-4D7B-A83D-433E67AF2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6047" y="1878215"/>
            <a:ext cx="6284913" cy="946150"/>
          </a:xfrm>
          <a:prstGeom prst="rect">
            <a:avLst/>
          </a:prstGeom>
          <a:solidFill>
            <a:srgbClr val="AFC6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2800"/>
              <a:t>Dati delle stazioni meteorologiche di tutto il mondo (i modelli sono globali)</a:t>
            </a:r>
          </a:p>
        </p:txBody>
      </p:sp>
      <p:sp>
        <p:nvSpPr>
          <p:cNvPr id="164868" name="Text Box 4">
            <a:extLst>
              <a:ext uri="{FF2B5EF4-FFF2-40B4-BE49-F238E27FC236}">
                <a16:creationId xmlns:a16="http://schemas.microsoft.com/office/drawing/2014/main" id="{A44B1066-8105-4E12-9BFD-A105038FF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4" y="5229226"/>
            <a:ext cx="21166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2400"/>
              <a:t>Supercomputer</a:t>
            </a:r>
          </a:p>
        </p:txBody>
      </p:sp>
      <p:sp>
        <p:nvSpPr>
          <p:cNvPr id="164869" name="AutoShape 5">
            <a:extLst>
              <a:ext uri="{FF2B5EF4-FFF2-40B4-BE49-F238E27FC236}">
                <a16:creationId xmlns:a16="http://schemas.microsoft.com/office/drawing/2014/main" id="{696B3FEF-EA6E-4F71-A959-001AAF1163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351" y="3500438"/>
            <a:ext cx="2447925" cy="2087562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it-IT" altLang="it-IT" sz="2400"/>
              <a:t>Centro di </a:t>
            </a:r>
          </a:p>
          <a:p>
            <a:pPr algn="ctr"/>
            <a:r>
              <a:rPr lang="it-IT" altLang="it-IT" sz="2400"/>
              <a:t>raccolta dati</a:t>
            </a:r>
          </a:p>
        </p:txBody>
      </p:sp>
      <p:sp>
        <p:nvSpPr>
          <p:cNvPr id="164870" name="AutoShape 6">
            <a:extLst>
              <a:ext uri="{FF2B5EF4-FFF2-40B4-BE49-F238E27FC236}">
                <a16:creationId xmlns:a16="http://schemas.microsoft.com/office/drawing/2014/main" id="{FAA28E6B-A30A-4CB9-B4A4-DD8BB4FAA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413" y="2824365"/>
            <a:ext cx="524620" cy="677661"/>
          </a:xfrm>
          <a:prstGeom prst="downArrow">
            <a:avLst>
              <a:gd name="adj1" fmla="val 50000"/>
              <a:gd name="adj2" fmla="val 40634"/>
            </a:avLst>
          </a:prstGeom>
          <a:solidFill>
            <a:srgbClr val="F7F73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164871" name="Picture 7">
            <a:extLst>
              <a:ext uri="{FF2B5EF4-FFF2-40B4-BE49-F238E27FC236}">
                <a16:creationId xmlns:a16="http://schemas.microsoft.com/office/drawing/2014/main" id="{16E06083-6445-4C87-9814-8638CA22ED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12125" y="3933826"/>
            <a:ext cx="1824038" cy="1120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4872" name="AutoShape 8">
            <a:extLst>
              <a:ext uri="{FF2B5EF4-FFF2-40B4-BE49-F238E27FC236}">
                <a16:creationId xmlns:a16="http://schemas.microsoft.com/office/drawing/2014/main" id="{46681555-6511-430A-8CBA-996FFC826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738" y="4437063"/>
            <a:ext cx="2305050" cy="792162"/>
          </a:xfrm>
          <a:prstGeom prst="rightArrow">
            <a:avLst>
              <a:gd name="adj1" fmla="val 50000"/>
              <a:gd name="adj2" fmla="val 72746"/>
            </a:avLst>
          </a:prstGeom>
          <a:solidFill>
            <a:srgbClr val="F7F73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>
            <a:extLst>
              <a:ext uri="{FF2B5EF4-FFF2-40B4-BE49-F238E27FC236}">
                <a16:creationId xmlns:a16="http://schemas.microsoft.com/office/drawing/2014/main" id="{F9B09C5E-7DF9-486A-AD8D-EF47DE1CF0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calcolo</a:t>
            </a:r>
          </a:p>
        </p:txBody>
      </p:sp>
      <p:sp>
        <p:nvSpPr>
          <p:cNvPr id="166915" name="Text Box 3">
            <a:extLst>
              <a:ext uri="{FF2B5EF4-FFF2-40B4-BE49-F238E27FC236}">
                <a16:creationId xmlns:a16="http://schemas.microsoft.com/office/drawing/2014/main" id="{74FBF1C8-F173-45A6-A81D-3F10DD72C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239" y="1503363"/>
            <a:ext cx="8156575" cy="3785652"/>
          </a:xfrm>
          <a:prstGeom prst="rect">
            <a:avLst/>
          </a:prstGeom>
          <a:solidFill>
            <a:srgbClr val="F3F5A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2400" dirty="0"/>
              <a:t>Per il calcolo delle condizioni future dell’atmosfera bisogna considerare le leggi fisiche che definiscono in termini matematici il comportamento dell’atmosfera:</a:t>
            </a:r>
          </a:p>
          <a:p>
            <a:pPr>
              <a:buFontTx/>
              <a:buChar char="•"/>
            </a:pPr>
            <a:r>
              <a:rPr lang="it-IT" altLang="it-IT" sz="2400" dirty="0"/>
              <a:t> le leggi della dinamica (</a:t>
            </a:r>
            <a:r>
              <a:rPr lang="it-IT" altLang="it-IT" sz="2400" i="1" dirty="0"/>
              <a:t>le leggi del moto S = </a:t>
            </a:r>
            <a:r>
              <a:rPr lang="it-IT" altLang="it-IT" sz="2400" i="1" dirty="0" err="1"/>
              <a:t>vt</a:t>
            </a:r>
            <a:r>
              <a:rPr lang="it-IT" altLang="it-IT" sz="2400" i="1" dirty="0"/>
              <a:t> etc.)</a:t>
            </a:r>
          </a:p>
          <a:p>
            <a:pPr>
              <a:buFontTx/>
              <a:buChar char="•"/>
            </a:pPr>
            <a:r>
              <a:rPr lang="it-IT" altLang="it-IT" sz="2400" i="1" dirty="0"/>
              <a:t> </a:t>
            </a:r>
            <a:r>
              <a:rPr lang="it-IT" altLang="it-IT" sz="2400" dirty="0"/>
              <a:t>le leggi della termodinamica </a:t>
            </a:r>
            <a:r>
              <a:rPr lang="it-IT" altLang="it-IT" sz="2400" i="1" dirty="0"/>
              <a:t>(ad es. equazione di stato dei gas)</a:t>
            </a:r>
          </a:p>
          <a:p>
            <a:pPr>
              <a:buFontTx/>
              <a:buChar char="•"/>
            </a:pPr>
            <a:r>
              <a:rPr lang="it-IT" altLang="it-IT" sz="2400" i="1" dirty="0"/>
              <a:t> </a:t>
            </a:r>
            <a:r>
              <a:rPr lang="it-IT" altLang="it-IT" sz="2400" dirty="0"/>
              <a:t>la legge della conservazione della massa</a:t>
            </a:r>
          </a:p>
          <a:p>
            <a:pPr>
              <a:buFontTx/>
              <a:buChar char="•"/>
            </a:pPr>
            <a:r>
              <a:rPr lang="it-IT" altLang="it-IT" sz="2400" dirty="0"/>
              <a:t> le leggi di variazione dell’umidità atmosferica</a:t>
            </a:r>
          </a:p>
          <a:p>
            <a:pPr>
              <a:buFontTx/>
              <a:buChar char="•"/>
            </a:pPr>
            <a:r>
              <a:rPr lang="it-IT" altLang="it-IT" sz="2400" dirty="0"/>
              <a:t> varie formule parametriche per definire le interconnessioni fra i vari elementi (ad es. precipitazioni, assorbimento ed emissione di energia da parte del suolo etc.)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C91B19B-3EE6-4DDA-990A-65C1F9D5D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206" y="498611"/>
            <a:ext cx="3103133" cy="1457070"/>
          </a:xfrm>
          <a:prstGeom prst="rect">
            <a:avLst/>
          </a:prstGeom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B1F27B7F-9160-4AE0-8232-100407345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416" y="1955681"/>
            <a:ext cx="368085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altLang="it-IT" sz="2400" dirty="0"/>
              <a:t>Per compiere 30.000 – 50.000 miliardi di operazioni, un supercomputer (velocità fino a 2500 </a:t>
            </a:r>
            <a:r>
              <a:rPr lang="it-IT" altLang="it-IT" sz="2400" dirty="0" err="1"/>
              <a:t>GigaHertz</a:t>
            </a:r>
            <a:r>
              <a:rPr lang="it-IT" altLang="it-IT" sz="2400" dirty="0"/>
              <a:t>) impiega al massimo un’ora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5FD11D5-A510-40FA-B9C3-7288AA9D1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8959" y="300791"/>
            <a:ext cx="5013415" cy="334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17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706EA9-8CF6-4E65-A1F4-432D6EEC8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Ma allora Perché i modelli non sono e non saranno mai del tutto precisi?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1EA6BAA-6FB5-4A78-8120-C4839EE83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675" y="1963155"/>
            <a:ext cx="5962650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467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C56025-AA90-4CE9-9C3F-7E686739D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Primo. Mancano misurazioni in quei punti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8B589AF-CB06-412C-93B8-EF08DCD8F3A3}"/>
              </a:ext>
            </a:extLst>
          </p:cNvPr>
          <p:cNvSpPr txBox="1"/>
          <p:nvPr/>
        </p:nvSpPr>
        <p:spPr>
          <a:xfrm>
            <a:off x="5951989" y="2073872"/>
            <a:ext cx="612088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/>
              <a:t>Ciascun modello individua una griglia attorno alla superficie terrestre e ha bisogno che ciascun punto, sia al suolo, sia in 40 o 50 punti in verticale, fino ad altezze di 40-50 km, fornisca la misurazione delle variabili (temperatura, umidità, pressione, vento). Il problema è che </a:t>
            </a:r>
            <a:r>
              <a:rPr lang="it-IT" sz="2200" b="1" dirty="0">
                <a:solidFill>
                  <a:schemeClr val="accent1"/>
                </a:solidFill>
              </a:rPr>
              <a:t>non esistono stazioni meteorologiche in ciascuno dei punti </a:t>
            </a:r>
            <a:r>
              <a:rPr lang="it-IT" sz="2200" dirty="0"/>
              <a:t>e tantomeno in quota, perché le stazioni di radiosondaggio sono relativamente poche, in quanto estremamente costose. E sul mare, a parte le navi, non esistono.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73320B0-3BA2-4C4E-B9A9-920451E1C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268" y="1951777"/>
            <a:ext cx="3535986" cy="387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35627"/>
      </p:ext>
    </p:extLst>
  </p:cSld>
  <p:clrMapOvr>
    <a:masterClrMapping/>
  </p:clrMapOvr>
</p:sld>
</file>

<file path=ppt/theme/theme1.xml><?xml version="1.0" encoding="utf-8"?>
<a:theme xmlns:a="http://schemas.openxmlformats.org/drawingml/2006/main" name="Raccolt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TM10001114[[fn=Raccolta]]</Template>
  <TotalTime>240</TotalTime>
  <Words>1257</Words>
  <Application>Microsoft Office PowerPoint</Application>
  <PresentationFormat>Widescreen</PresentationFormat>
  <Paragraphs>80</Paragraphs>
  <Slides>28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1" baseType="lpstr">
      <vt:lpstr>Arial</vt:lpstr>
      <vt:lpstr>Gill Sans MT</vt:lpstr>
      <vt:lpstr>Raccolta</vt:lpstr>
      <vt:lpstr>Apologia dell’imperfezione</vt:lpstr>
      <vt:lpstr>Come funzionano i modelli?</vt:lpstr>
      <vt:lpstr>Il passo di griglia</vt:lpstr>
      <vt:lpstr>Lancio di un pallone sonda</vt:lpstr>
      <vt:lpstr>definizione dello stato di partenza dell’atmosfera</vt:lpstr>
      <vt:lpstr>calcolo</vt:lpstr>
      <vt:lpstr>Presentazione standard di PowerPoint</vt:lpstr>
      <vt:lpstr>Ma allora Perché i modelli non sono e non saranno mai del tutto precisi?</vt:lpstr>
      <vt:lpstr>Primo. Mancano misurazioni in quei punti</vt:lpstr>
      <vt:lpstr>Che si fa? Si interpola…</vt:lpstr>
      <vt:lpstr>Piccole differenze, enormi errori</vt:lpstr>
      <vt:lpstr>Secondo: la terra è semplificata</vt:lpstr>
      <vt:lpstr>TERZO. NON CONOSCIAMO TUTTI I MECCANISMI</vt:lpstr>
      <vt:lpstr>E questo amplifica gli errori…</vt:lpstr>
      <vt:lpstr>Quarto. L’atmosfera è un sistema caotico</vt:lpstr>
      <vt:lpstr>Quinto motivo. calcoli impossibili da risolvere</vt:lpstr>
      <vt:lpstr>Presentazione standard di PowerPoint</vt:lpstr>
      <vt:lpstr>Presentazione standard di PowerPoint</vt:lpstr>
      <vt:lpstr>Le conseguenze?</vt:lpstr>
      <vt:lpstr>Presentazione standard di PowerPoint</vt:lpstr>
      <vt:lpstr>Non certezze ma probabilità</vt:lpstr>
      <vt:lpstr>Buttate le previsioni automatiche…</vt:lpstr>
      <vt:lpstr>Nel meteo L’uomo è ancora indispensabile</vt:lpstr>
      <vt:lpstr>Test per ludovica</vt:lpstr>
      <vt:lpstr>Prima opzione</vt:lpstr>
      <vt:lpstr>Seconda opzione</vt:lpstr>
      <vt:lpstr>Terza opzione</vt:lpstr>
      <vt:lpstr>Risposta giusta: testa o croce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Pierluigi Gioia</dc:creator>
  <cp:lastModifiedBy>Pierluigi Gioia</cp:lastModifiedBy>
  <cp:revision>4</cp:revision>
  <dcterms:created xsi:type="dcterms:W3CDTF">2021-11-03T16:19:32Z</dcterms:created>
  <dcterms:modified xsi:type="dcterms:W3CDTF">2022-03-18T18:23:48Z</dcterms:modified>
</cp:coreProperties>
</file>