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933" r:id="rId3"/>
    <p:sldId id="934" r:id="rId4"/>
    <p:sldId id="935" r:id="rId5"/>
    <p:sldId id="936" r:id="rId6"/>
    <p:sldId id="937" r:id="rId7"/>
    <p:sldId id="337" r:id="rId8"/>
    <p:sldId id="338" r:id="rId9"/>
    <p:sldId id="575" r:id="rId10"/>
    <p:sldId id="576" r:id="rId11"/>
    <p:sldId id="579" r:id="rId12"/>
    <p:sldId id="581" r:id="rId13"/>
    <p:sldId id="578" r:id="rId14"/>
    <p:sldId id="580" r:id="rId15"/>
    <p:sldId id="918" r:id="rId16"/>
    <p:sldId id="574" r:id="rId17"/>
    <p:sldId id="919" r:id="rId18"/>
    <p:sldId id="926" r:id="rId19"/>
    <p:sldId id="939" r:id="rId20"/>
    <p:sldId id="571" r:id="rId21"/>
    <p:sldId id="339" r:id="rId22"/>
    <p:sldId id="536" r:id="rId23"/>
    <p:sldId id="940" r:id="rId24"/>
    <p:sldId id="340" r:id="rId25"/>
    <p:sldId id="341" r:id="rId26"/>
    <p:sldId id="588" r:id="rId27"/>
    <p:sldId id="941" r:id="rId28"/>
    <p:sldId id="942" r:id="rId29"/>
    <p:sldId id="943" r:id="rId30"/>
    <p:sldId id="944" r:id="rId31"/>
    <p:sldId id="945" r:id="rId3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1EB905-2B9E-465A-8E25-17F887332BE3}" type="datetimeFigureOut">
              <a:rPr lang="it-IT" smtClean="0"/>
              <a:t>01/04/2022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D08394-0895-4BF3-8F4E-6F0F529DB7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2527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B97E64-AF5B-4CED-BCA3-F64001BDA1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3986D6E-9D37-4D38-94FC-36195E2C9C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3216F9D-6C74-4F18-A587-E0F66E94F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C20B-1ADD-4B5B-990D-9FA033E1C3D0}" type="datetimeFigureOut">
              <a:rPr lang="it-IT" smtClean="0"/>
              <a:t>01/04/2022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EC154FF-7226-4BFE-9181-260D55263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3F5D128-5F64-4FBE-A9BE-3E85D214E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3B638-B69B-49AB-BB76-8C34768602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0169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08CBC7-FA62-4684-BF83-E02E8EE4F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468EB34-A08A-4E10-973B-8723EE29FB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D0B923F-8CDA-4D52-848A-FFF6ECF98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C20B-1ADD-4B5B-990D-9FA033E1C3D0}" type="datetimeFigureOut">
              <a:rPr lang="it-IT" smtClean="0"/>
              <a:t>01/04/2022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E90FAB3-341D-479B-B926-3215DCEE9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36C7463-5CCB-436E-A2FA-ED3E450BB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3B638-B69B-49AB-BB76-8C34768602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7039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61B9A62-A55D-4E60-9D5B-A1063479D2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10E7B2D-7E8E-469C-92F6-07FDF9F6B3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F52213C-BC76-418E-9064-BC065EEAB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C20B-1ADD-4B5B-990D-9FA033E1C3D0}" type="datetimeFigureOut">
              <a:rPr lang="it-IT" smtClean="0"/>
              <a:t>01/04/2022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BDBD730-478B-4D8C-A428-2C10E00C3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D2667B1-D682-4DF8-982D-38A382441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3B638-B69B-49AB-BB76-8C34768602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956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E95EB1-44C4-4A76-86DC-5AD6E5A32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851C282-A05C-4DE3-83FA-56254D87D2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736FF84-ECFA-43F8-860E-54ED56E19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C20B-1ADD-4B5B-990D-9FA033E1C3D0}" type="datetimeFigureOut">
              <a:rPr lang="it-IT" smtClean="0"/>
              <a:t>01/04/2022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1EC4046-94C7-44A6-8AC8-3CA7EBE73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8037367-8C23-407E-A70E-93041FA97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3B638-B69B-49AB-BB76-8C34768602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7414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272FAD-8388-4332-A3ED-81415F0F9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53F6C66-0C78-4946-8644-12AE097EA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C2BE899-E47F-4C77-9CDD-9F0CBFDB2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C20B-1ADD-4B5B-990D-9FA033E1C3D0}" type="datetimeFigureOut">
              <a:rPr lang="it-IT" smtClean="0"/>
              <a:t>01/04/2022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EDCE48-8987-48D5-9602-36A1C33EA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D146FD7-86F6-4FDD-95FF-A31F6CA8F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3B638-B69B-49AB-BB76-8C34768602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8558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EA70A9-77BE-402E-8E2A-F616446D0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EBC3744-502D-4C29-88CC-5B5F742BD5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B751C76-F6CB-40B6-92F7-C2F07C613B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59821AE-AE82-450E-86E8-2696864A2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C20B-1ADD-4B5B-990D-9FA033E1C3D0}" type="datetimeFigureOut">
              <a:rPr lang="it-IT" smtClean="0"/>
              <a:t>01/04/2022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E6BD733-3C1A-44BC-B15F-659B49126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7D135A7-CF94-46D6-A26B-A3F4458BA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3B638-B69B-49AB-BB76-8C34768602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8079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0AA459-3123-4528-ACC3-3FEB7CB5B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6BA6987-D3A0-4B99-A178-142992ED64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ADFD7EE-E2A1-4383-B284-9F6B6839ED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29604DD-F2E4-4351-9EE8-7B5284A679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A9406CF-4FD9-44CB-AD9F-33C9D77D36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CC67DEE-A3FB-4F2D-9146-CE396E18F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C20B-1ADD-4B5B-990D-9FA033E1C3D0}" type="datetimeFigureOut">
              <a:rPr lang="it-IT" smtClean="0"/>
              <a:t>01/04/2022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7C2CFF3-DDDA-4AE8-86EA-A1AA69BD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ADE6675-296A-49EB-817E-95717379B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3B638-B69B-49AB-BB76-8C34768602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8609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B676C0-70BC-474D-A32C-EFB7C31FB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E560CE0-5479-46B4-985A-04AAC02F4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C20B-1ADD-4B5B-990D-9FA033E1C3D0}" type="datetimeFigureOut">
              <a:rPr lang="it-IT" smtClean="0"/>
              <a:t>01/04/2022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EE6BA48-A3DE-45C9-AFA0-B79BFDA34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F498828-D0B6-416F-9AC9-9DA7CBFA5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3B638-B69B-49AB-BB76-8C34768602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5140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050D546-440F-4F27-BEBC-D381D53DC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C20B-1ADD-4B5B-990D-9FA033E1C3D0}" type="datetimeFigureOut">
              <a:rPr lang="it-IT" smtClean="0"/>
              <a:t>01/04/2022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5AE84C4-0CD4-4D96-9D54-052E659F8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E49538D-BE82-4833-ABC9-36877A7E9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3B638-B69B-49AB-BB76-8C34768602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5137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E83E97-3B3F-4B82-AA0E-E10FFE696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575F307-E2CD-4F88-A01A-8F357CC7F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5BF6339-F6EB-49B3-8385-0274EC0FBE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D36A487-76A9-4523-A0D2-228EE3EA3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C20B-1ADD-4B5B-990D-9FA033E1C3D0}" type="datetimeFigureOut">
              <a:rPr lang="it-IT" smtClean="0"/>
              <a:t>01/04/2022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B80AD17-9F11-4C38-9130-9762938A2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06AC466-FBE8-47F3-8E2C-9E3FD65AD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3B638-B69B-49AB-BB76-8C34768602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3994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B7FAD5-5FC1-4553-A228-4EDF158A1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8D5CE57-9930-46F9-92A3-5480A8F347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984CC0F-E896-4D9C-9E3A-99F590D8AD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0277B86-4242-4F53-8747-24B3F9E94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C20B-1ADD-4B5B-990D-9FA033E1C3D0}" type="datetimeFigureOut">
              <a:rPr lang="it-IT" smtClean="0"/>
              <a:t>01/04/2022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5D0A0C4-5087-4741-804C-A3C1E510B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E02ED54-5939-463E-8F43-3A6C85F9C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3B638-B69B-49AB-BB76-8C34768602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9239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68B4B73-AB53-43F1-9AB7-B76A6423A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BF695FB-FCFB-4FDE-A0A7-FA436EDE66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C34AEBF-CB4B-4132-AADB-61F37A149C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0C20B-1ADD-4B5B-990D-9FA033E1C3D0}" type="datetimeFigureOut">
              <a:rPr lang="it-IT" smtClean="0"/>
              <a:t>01/04/2022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25F5213-743D-4167-9B83-FF1297837C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1225DD1-327D-4813-AAB2-43BA05E641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3B638-B69B-49AB-BB76-8C34768602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3218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77D1BB1-4449-4A38-A5C6-5D79E19270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12807" r="3638" b="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38A7DC1-F1B1-47FA-9959-6AD990B8DE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it-IT">
                <a:solidFill>
                  <a:srgbClr val="FFFFFF"/>
                </a:solidFill>
              </a:rPr>
              <a:t>Tuoni e fulmini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775BE49-D674-4FC7-BAD5-738583AF23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FFFF"/>
                </a:solidFill>
              </a:rPr>
              <a:t>Il fascino perverso dei temporali</a:t>
            </a:r>
          </a:p>
        </p:txBody>
      </p:sp>
    </p:spTree>
    <p:extLst>
      <p:ext uri="{BB962C8B-B14F-4D97-AF65-F5344CB8AC3E}">
        <p14:creationId xmlns:p14="http://schemas.microsoft.com/office/powerpoint/2010/main" val="372291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597" name="Picture 5">
            <a:extLst>
              <a:ext uri="{FF2B5EF4-FFF2-40B4-BE49-F238E27FC236}">
                <a16:creationId xmlns:a16="http://schemas.microsoft.com/office/drawing/2014/main" id="{3F722193-2F93-4E9F-B1D9-3DD9BDE22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940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>
            <a:extLst>
              <a:ext uri="{FF2B5EF4-FFF2-40B4-BE49-F238E27FC236}">
                <a16:creationId xmlns:a16="http://schemas.microsoft.com/office/drawing/2014/main" id="{C05C1F84-DAAC-4C2B-931C-32E6D5B3E7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/>
              <a:t>Temporale a </a:t>
            </a:r>
            <a:r>
              <a:rPr lang="it-IT" altLang="it-IT" dirty="0" err="1"/>
              <a:t>supercella</a:t>
            </a:r>
            <a:endParaRPr lang="it-IT" altLang="it-IT" dirty="0"/>
          </a:p>
        </p:txBody>
      </p:sp>
      <p:pic>
        <p:nvPicPr>
          <p:cNvPr id="369669" name="Picture 5">
            <a:extLst>
              <a:ext uri="{FF2B5EF4-FFF2-40B4-BE49-F238E27FC236}">
                <a16:creationId xmlns:a16="http://schemas.microsoft.com/office/drawing/2014/main" id="{6D5D297B-743C-4AA3-B843-90DEFBA2E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137" y="1298482"/>
            <a:ext cx="10128888" cy="543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9670" name="Text Box 6">
            <a:extLst>
              <a:ext uri="{FF2B5EF4-FFF2-40B4-BE49-F238E27FC236}">
                <a16:creationId xmlns:a16="http://schemas.microsoft.com/office/drawing/2014/main" id="{12849C26-9868-4E54-A82F-A4A1FF1F2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2005" y="6099175"/>
            <a:ext cx="176208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dirty="0">
                <a:solidFill>
                  <a:srgbClr val="FFFF00"/>
                </a:solidFill>
              </a:rPr>
              <a:t>Lombardia, 2002</a:t>
            </a:r>
          </a:p>
        </p:txBody>
      </p:sp>
    </p:spTree>
    <p:extLst>
      <p:ext uri="{BB962C8B-B14F-4D97-AF65-F5344CB8AC3E}">
        <p14:creationId xmlns:p14="http://schemas.microsoft.com/office/powerpoint/2010/main" val="2178038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717" name="Picture 5">
            <a:extLst>
              <a:ext uri="{FF2B5EF4-FFF2-40B4-BE49-F238E27FC236}">
                <a16:creationId xmlns:a16="http://schemas.microsoft.com/office/drawing/2014/main" id="{0335EB39-9A43-4344-8F4D-10A12880D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1719" name="AutoShape 7">
            <a:extLst>
              <a:ext uri="{FF2B5EF4-FFF2-40B4-BE49-F238E27FC236}">
                <a16:creationId xmlns:a16="http://schemas.microsoft.com/office/drawing/2014/main" id="{4B10BA81-A828-4F4C-AB06-A66258113EB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495550" y="2420939"/>
            <a:ext cx="1441450" cy="2376487"/>
          </a:xfrm>
          <a:prstGeom prst="curvedRightArrow">
            <a:avLst>
              <a:gd name="adj1" fmla="val 32974"/>
              <a:gd name="adj2" fmla="val 65947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0913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45" name="Picture 5">
            <a:extLst>
              <a:ext uri="{FF2B5EF4-FFF2-40B4-BE49-F238E27FC236}">
                <a16:creationId xmlns:a16="http://schemas.microsoft.com/office/drawing/2014/main" id="{1EF9FC3F-8121-4903-BB1B-60F574FF6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C5FBB6C4-4633-40B8-8D96-C1E5B92FEB4A}"/>
              </a:ext>
            </a:extLst>
          </p:cNvPr>
          <p:cNvSpPr/>
          <p:nvPr/>
        </p:nvSpPr>
        <p:spPr>
          <a:xfrm rot="20664463">
            <a:off x="2460843" y="1245355"/>
            <a:ext cx="5892800" cy="3574473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5311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>
            <a:extLst>
              <a:ext uri="{FF2B5EF4-FFF2-40B4-BE49-F238E27FC236}">
                <a16:creationId xmlns:a16="http://schemas.microsoft.com/office/drawing/2014/main" id="{8F5F36B4-5433-4885-AA41-DC56E0AD31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5402" y="478620"/>
            <a:ext cx="9601196" cy="1303867"/>
          </a:xfrm>
        </p:spPr>
        <p:txBody>
          <a:bodyPr/>
          <a:lstStyle/>
          <a:p>
            <a:r>
              <a:rPr lang="it-IT" altLang="it-IT" dirty="0"/>
              <a:t>Temporale a </a:t>
            </a:r>
            <a:r>
              <a:rPr lang="it-IT" altLang="it-IT" dirty="0" err="1"/>
              <a:t>multicellula</a:t>
            </a:r>
            <a:endParaRPr lang="it-IT" altLang="it-IT" dirty="0"/>
          </a:p>
        </p:txBody>
      </p:sp>
      <p:pic>
        <p:nvPicPr>
          <p:cNvPr id="370693" name="Picture 5">
            <a:extLst>
              <a:ext uri="{FF2B5EF4-FFF2-40B4-BE49-F238E27FC236}">
                <a16:creationId xmlns:a16="http://schemas.microsoft.com/office/drawing/2014/main" id="{8E0B36DF-58C5-4E52-8F56-1A9C6D5B9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1626405"/>
            <a:ext cx="6337300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143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2BB2A3-7D92-4F30-935F-744B11A1A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Attenzione ai fulmini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F2F9B8E-7114-4096-9B9F-E79708CA9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2556932"/>
            <a:ext cx="4499112" cy="331893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t-IT" dirty="0"/>
              <a:t>Uno dei pericoli maggiori durante un temporale è quello di essere colpiti da un fulmine. Negli ultimi 30 anni, in Italia, sono morte 600 persone a causa di fulmini, in media 20 all’anno. Rispetto al passato, si muore di meno, ma il rischio è comunque ancora notevole.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7458C4B-D24B-49F9-8FCB-093D75A86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4514" y="2651656"/>
            <a:ext cx="5714999" cy="322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783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552" name="Picture 8">
            <a:extLst>
              <a:ext uri="{FF2B5EF4-FFF2-40B4-BE49-F238E27FC236}">
                <a16:creationId xmlns:a16="http://schemas.microsoft.com/office/drawing/2014/main" id="{42E7D52E-4B01-4F07-B89F-D662B951A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1341438"/>
            <a:ext cx="7921625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4546" name="Rectangle 2">
            <a:extLst>
              <a:ext uri="{FF2B5EF4-FFF2-40B4-BE49-F238E27FC236}">
                <a16:creationId xmlns:a16="http://schemas.microsoft.com/office/drawing/2014/main" id="{32986568-5F73-42DA-A3FE-8CDE76D643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5402" y="323322"/>
            <a:ext cx="9601196" cy="1303867"/>
          </a:xfrm>
        </p:spPr>
        <p:txBody>
          <a:bodyPr/>
          <a:lstStyle/>
          <a:p>
            <a:r>
              <a:rPr lang="it-IT" altLang="it-IT" dirty="0"/>
              <a:t>Qualche dato sui temporali</a:t>
            </a:r>
          </a:p>
        </p:txBody>
      </p:sp>
      <p:sp>
        <p:nvSpPr>
          <p:cNvPr id="364550" name="Text Box 6">
            <a:extLst>
              <a:ext uri="{FF2B5EF4-FFF2-40B4-BE49-F238E27FC236}">
                <a16:creationId xmlns:a16="http://schemas.microsoft.com/office/drawing/2014/main" id="{30CEB420-1458-4C1F-AC71-AF093F9BC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1" y="1627189"/>
            <a:ext cx="7777163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it-IT" altLang="it-IT" sz="2800">
                <a:solidFill>
                  <a:srgbClr val="FFFF00"/>
                </a:solidFill>
              </a:rPr>
              <a:t>16 milioni i temporali in un anno in tutto il mondo</a:t>
            </a:r>
          </a:p>
          <a:p>
            <a:pPr>
              <a:buFontTx/>
              <a:buChar char="•"/>
            </a:pPr>
            <a:r>
              <a:rPr lang="it-IT" altLang="it-IT" sz="2800">
                <a:solidFill>
                  <a:srgbClr val="FFFF00"/>
                </a:solidFill>
              </a:rPr>
              <a:t> circa 1 milione i fulmini caduti in Italia nel 2007</a:t>
            </a:r>
          </a:p>
          <a:p>
            <a:pPr>
              <a:buFontTx/>
              <a:buChar char="•"/>
            </a:pPr>
            <a:r>
              <a:rPr lang="it-IT" altLang="it-IT" sz="2800">
                <a:solidFill>
                  <a:srgbClr val="FFFF00"/>
                </a:solidFill>
              </a:rPr>
              <a:t> </a:t>
            </a:r>
            <a:r>
              <a:rPr lang="it-IT" altLang="it-IT" sz="2000">
                <a:solidFill>
                  <a:srgbClr val="FFFF00"/>
                </a:solidFill>
              </a:rPr>
              <a:t> </a:t>
            </a:r>
            <a:r>
              <a:rPr lang="it-IT" altLang="it-IT" sz="2800">
                <a:solidFill>
                  <a:srgbClr val="FFFF00"/>
                </a:solidFill>
              </a:rPr>
              <a:t>1.000 morti all’anno, nel mondo, a causa dei fulmini</a:t>
            </a:r>
          </a:p>
          <a:p>
            <a:pPr>
              <a:buFontTx/>
              <a:buChar char="•"/>
            </a:pPr>
            <a:r>
              <a:rPr lang="it-IT" altLang="it-IT" sz="2800">
                <a:solidFill>
                  <a:srgbClr val="FFFF00"/>
                </a:solidFill>
              </a:rPr>
              <a:t> 600 i morti in Italia negli ultimi 30 anni a causa dei fulmini (80% uomini)</a:t>
            </a:r>
          </a:p>
          <a:p>
            <a:pPr>
              <a:buFontTx/>
              <a:buChar char="•"/>
            </a:pPr>
            <a:r>
              <a:rPr lang="it-IT" altLang="it-IT" sz="2800">
                <a:solidFill>
                  <a:srgbClr val="FFFF00"/>
                </a:solidFill>
              </a:rPr>
              <a:t> 45 i morti all’anno per fulmini in Italia nel 1970</a:t>
            </a:r>
          </a:p>
          <a:p>
            <a:pPr>
              <a:buFontTx/>
              <a:buChar char="•"/>
            </a:pPr>
            <a:r>
              <a:rPr lang="it-IT" altLang="it-IT" sz="2800">
                <a:solidFill>
                  <a:srgbClr val="FFFF00"/>
                </a:solidFill>
              </a:rPr>
              <a:t> 7 i morti all’anno negli ultimi tempi</a:t>
            </a:r>
          </a:p>
        </p:txBody>
      </p:sp>
    </p:spTree>
    <p:extLst>
      <p:ext uri="{BB962C8B-B14F-4D97-AF65-F5344CB8AC3E}">
        <p14:creationId xmlns:p14="http://schemas.microsoft.com/office/powerpoint/2010/main" val="1560699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C7F0CA-F23C-43CD-993C-045591655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 perché nascono i fulmini?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F160D38-9FF4-4D32-9C05-20AC5DC0E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638" y="1690688"/>
            <a:ext cx="5532782" cy="4556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Un fulmine è una scarica elettrica di plasma, non più larga di 5 cm, nella quale, in pochi millesimi di secondo, si scaricano fino a 200.000 Ampere di corrente, con una differenza di potenziale fino a 1 miliardo di Volt e una temperatura fino a 50.000°C, ad una velocità di 50.000/60.000 km/s. Gli scienziati hanno elaborato diverse ipotesi sull’origine dei fulmini e non c’è unanimità di consensi.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FC3F8A8-9D18-43EE-A4A1-292655FC5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400" y="1974079"/>
            <a:ext cx="5523081" cy="390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737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Freeform 2">
            <a:extLst>
              <a:ext uri="{FF2B5EF4-FFF2-40B4-BE49-F238E27FC236}">
                <a16:creationId xmlns:a16="http://schemas.microsoft.com/office/drawing/2014/main" id="{A7756B15-8D37-4916-9155-61C827583FD8}"/>
              </a:ext>
            </a:extLst>
          </p:cNvPr>
          <p:cNvSpPr>
            <a:spLocks/>
          </p:cNvSpPr>
          <p:nvPr/>
        </p:nvSpPr>
        <p:spPr bwMode="auto">
          <a:xfrm>
            <a:off x="616292" y="1529697"/>
            <a:ext cx="6169069" cy="4464198"/>
          </a:xfrm>
          <a:custGeom>
            <a:avLst/>
            <a:gdLst>
              <a:gd name="T0" fmla="*/ 406 w 4310"/>
              <a:gd name="T1" fmla="*/ 2615 h 3456"/>
              <a:gd name="T2" fmla="*/ 672 w 4310"/>
              <a:gd name="T3" fmla="*/ 2477 h 3456"/>
              <a:gd name="T4" fmla="*/ 790 w 4310"/>
              <a:gd name="T5" fmla="*/ 2240 h 3456"/>
              <a:gd name="T6" fmla="*/ 745 w 4310"/>
              <a:gd name="T7" fmla="*/ 2048 h 3456"/>
              <a:gd name="T8" fmla="*/ 690 w 4310"/>
              <a:gd name="T9" fmla="*/ 2002 h 3456"/>
              <a:gd name="T10" fmla="*/ 818 w 4310"/>
              <a:gd name="T11" fmla="*/ 1810 h 3456"/>
              <a:gd name="T12" fmla="*/ 909 w 4310"/>
              <a:gd name="T13" fmla="*/ 1746 h 3456"/>
              <a:gd name="T14" fmla="*/ 781 w 4310"/>
              <a:gd name="T15" fmla="*/ 1554 h 3456"/>
              <a:gd name="T16" fmla="*/ 745 w 4310"/>
              <a:gd name="T17" fmla="*/ 1316 h 3456"/>
              <a:gd name="T18" fmla="*/ 790 w 4310"/>
              <a:gd name="T19" fmla="*/ 1280 h 3456"/>
              <a:gd name="T20" fmla="*/ 955 w 4310"/>
              <a:gd name="T21" fmla="*/ 1207 h 3456"/>
              <a:gd name="T22" fmla="*/ 1129 w 4310"/>
              <a:gd name="T23" fmla="*/ 1033 h 3456"/>
              <a:gd name="T24" fmla="*/ 1074 w 4310"/>
              <a:gd name="T25" fmla="*/ 823 h 3456"/>
              <a:gd name="T26" fmla="*/ 937 w 4310"/>
              <a:gd name="T27" fmla="*/ 667 h 3456"/>
              <a:gd name="T28" fmla="*/ 818 w 4310"/>
              <a:gd name="T29" fmla="*/ 621 h 3456"/>
              <a:gd name="T30" fmla="*/ 525 w 4310"/>
              <a:gd name="T31" fmla="*/ 448 h 3456"/>
              <a:gd name="T32" fmla="*/ 352 w 4310"/>
              <a:gd name="T33" fmla="*/ 311 h 3456"/>
              <a:gd name="T34" fmla="*/ 141 w 4310"/>
              <a:gd name="T35" fmla="*/ 173 h 3456"/>
              <a:gd name="T36" fmla="*/ 86 w 4310"/>
              <a:gd name="T37" fmla="*/ 146 h 3456"/>
              <a:gd name="T38" fmla="*/ 68 w 4310"/>
              <a:gd name="T39" fmla="*/ 0 h 3456"/>
              <a:gd name="T40" fmla="*/ 4292 w 4310"/>
              <a:gd name="T41" fmla="*/ 146 h 3456"/>
              <a:gd name="T42" fmla="*/ 4036 w 4310"/>
              <a:gd name="T43" fmla="*/ 219 h 3456"/>
              <a:gd name="T44" fmla="*/ 4064 w 4310"/>
              <a:gd name="T45" fmla="*/ 274 h 3456"/>
              <a:gd name="T46" fmla="*/ 3899 w 4310"/>
              <a:gd name="T47" fmla="*/ 429 h 3456"/>
              <a:gd name="T48" fmla="*/ 3634 w 4310"/>
              <a:gd name="T49" fmla="*/ 603 h 3456"/>
              <a:gd name="T50" fmla="*/ 3314 w 4310"/>
              <a:gd name="T51" fmla="*/ 621 h 3456"/>
              <a:gd name="T52" fmla="*/ 3314 w 4310"/>
              <a:gd name="T53" fmla="*/ 832 h 3456"/>
              <a:gd name="T54" fmla="*/ 3268 w 4310"/>
              <a:gd name="T55" fmla="*/ 923 h 3456"/>
              <a:gd name="T56" fmla="*/ 3131 w 4310"/>
              <a:gd name="T57" fmla="*/ 1024 h 3456"/>
              <a:gd name="T58" fmla="*/ 3186 w 4310"/>
              <a:gd name="T59" fmla="*/ 1161 h 3456"/>
              <a:gd name="T60" fmla="*/ 3268 w 4310"/>
              <a:gd name="T61" fmla="*/ 1289 h 3456"/>
              <a:gd name="T62" fmla="*/ 3158 w 4310"/>
              <a:gd name="T63" fmla="*/ 1417 h 3456"/>
              <a:gd name="T64" fmla="*/ 3259 w 4310"/>
              <a:gd name="T65" fmla="*/ 1609 h 3456"/>
              <a:gd name="T66" fmla="*/ 3222 w 4310"/>
              <a:gd name="T67" fmla="*/ 1792 h 3456"/>
              <a:gd name="T68" fmla="*/ 3232 w 4310"/>
              <a:gd name="T69" fmla="*/ 1892 h 3456"/>
              <a:gd name="T70" fmla="*/ 3296 w 4310"/>
              <a:gd name="T71" fmla="*/ 1947 h 3456"/>
              <a:gd name="T72" fmla="*/ 3533 w 4310"/>
              <a:gd name="T73" fmla="*/ 1892 h 3456"/>
              <a:gd name="T74" fmla="*/ 3597 w 4310"/>
              <a:gd name="T75" fmla="*/ 1984 h 3456"/>
              <a:gd name="T76" fmla="*/ 3561 w 4310"/>
              <a:gd name="T77" fmla="*/ 2203 h 3456"/>
              <a:gd name="T78" fmla="*/ 3515 w 4310"/>
              <a:gd name="T79" fmla="*/ 2359 h 3456"/>
              <a:gd name="T80" fmla="*/ 3661 w 4310"/>
              <a:gd name="T81" fmla="*/ 2404 h 3456"/>
              <a:gd name="T82" fmla="*/ 3808 w 4310"/>
              <a:gd name="T83" fmla="*/ 2413 h 3456"/>
              <a:gd name="T84" fmla="*/ 3817 w 4310"/>
              <a:gd name="T85" fmla="*/ 2669 h 3456"/>
              <a:gd name="T86" fmla="*/ 3734 w 4310"/>
              <a:gd name="T87" fmla="*/ 2770 h 3456"/>
              <a:gd name="T88" fmla="*/ 3963 w 4310"/>
              <a:gd name="T89" fmla="*/ 2907 h 3456"/>
              <a:gd name="T90" fmla="*/ 4036 w 4310"/>
              <a:gd name="T91" fmla="*/ 3008 h 3456"/>
              <a:gd name="T92" fmla="*/ 4091 w 4310"/>
              <a:gd name="T93" fmla="*/ 3154 h 3456"/>
              <a:gd name="T94" fmla="*/ 4091 w 4310"/>
              <a:gd name="T95" fmla="*/ 3328 h 3456"/>
              <a:gd name="T96" fmla="*/ 3771 w 4310"/>
              <a:gd name="T97" fmla="*/ 3383 h 3456"/>
              <a:gd name="T98" fmla="*/ 3478 w 4310"/>
              <a:gd name="T99" fmla="*/ 3337 h 3456"/>
              <a:gd name="T100" fmla="*/ 2966 w 4310"/>
              <a:gd name="T101" fmla="*/ 3346 h 3456"/>
              <a:gd name="T102" fmla="*/ 2784 w 4310"/>
              <a:gd name="T103" fmla="*/ 3456 h 3456"/>
              <a:gd name="T104" fmla="*/ 2272 w 4310"/>
              <a:gd name="T105" fmla="*/ 3428 h 3456"/>
              <a:gd name="T106" fmla="*/ 1814 w 4310"/>
              <a:gd name="T107" fmla="*/ 3364 h 3456"/>
              <a:gd name="T108" fmla="*/ 1769 w 4310"/>
              <a:gd name="T109" fmla="*/ 3392 h 3456"/>
              <a:gd name="T110" fmla="*/ 1421 w 4310"/>
              <a:gd name="T111" fmla="*/ 3346 h 3456"/>
              <a:gd name="T112" fmla="*/ 1211 w 4310"/>
              <a:gd name="T113" fmla="*/ 3410 h 3456"/>
              <a:gd name="T114" fmla="*/ 772 w 4310"/>
              <a:gd name="T115" fmla="*/ 3410 h 3456"/>
              <a:gd name="T116" fmla="*/ 233 w 4310"/>
              <a:gd name="T117" fmla="*/ 3373 h 3456"/>
              <a:gd name="T118" fmla="*/ 150 w 4310"/>
              <a:gd name="T119" fmla="*/ 3227 h 3456"/>
              <a:gd name="T120" fmla="*/ 150 w 4310"/>
              <a:gd name="T121" fmla="*/ 3063 h 3456"/>
              <a:gd name="T122" fmla="*/ 324 w 4310"/>
              <a:gd name="T123" fmla="*/ 2989 h 3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310" h="3456">
                <a:moveTo>
                  <a:pt x="342" y="2916"/>
                </a:moveTo>
                <a:cubicBezTo>
                  <a:pt x="306" y="2807"/>
                  <a:pt x="305" y="2682"/>
                  <a:pt x="406" y="2615"/>
                </a:cubicBezTo>
                <a:cubicBezTo>
                  <a:pt x="446" y="2555"/>
                  <a:pt x="522" y="2551"/>
                  <a:pt x="589" y="2541"/>
                </a:cubicBezTo>
                <a:cubicBezTo>
                  <a:pt x="619" y="2522"/>
                  <a:pt x="642" y="2497"/>
                  <a:pt x="672" y="2477"/>
                </a:cubicBezTo>
                <a:cubicBezTo>
                  <a:pt x="696" y="2404"/>
                  <a:pt x="681" y="2318"/>
                  <a:pt x="717" y="2249"/>
                </a:cubicBezTo>
                <a:cubicBezTo>
                  <a:pt x="728" y="2227"/>
                  <a:pt x="766" y="2243"/>
                  <a:pt x="790" y="2240"/>
                </a:cubicBezTo>
                <a:cubicBezTo>
                  <a:pt x="842" y="2205"/>
                  <a:pt x="893" y="2115"/>
                  <a:pt x="800" y="2084"/>
                </a:cubicBezTo>
                <a:cubicBezTo>
                  <a:pt x="744" y="2031"/>
                  <a:pt x="831" y="2110"/>
                  <a:pt x="745" y="2048"/>
                </a:cubicBezTo>
                <a:cubicBezTo>
                  <a:pt x="734" y="2040"/>
                  <a:pt x="727" y="2028"/>
                  <a:pt x="717" y="2020"/>
                </a:cubicBezTo>
                <a:cubicBezTo>
                  <a:pt x="709" y="2013"/>
                  <a:pt x="699" y="2008"/>
                  <a:pt x="690" y="2002"/>
                </a:cubicBezTo>
                <a:cubicBezTo>
                  <a:pt x="663" y="1920"/>
                  <a:pt x="709" y="1873"/>
                  <a:pt x="763" y="1819"/>
                </a:cubicBezTo>
                <a:cubicBezTo>
                  <a:pt x="776" y="1806"/>
                  <a:pt x="800" y="1813"/>
                  <a:pt x="818" y="1810"/>
                </a:cubicBezTo>
                <a:cubicBezTo>
                  <a:pt x="848" y="1800"/>
                  <a:pt x="871" y="1784"/>
                  <a:pt x="900" y="1773"/>
                </a:cubicBezTo>
                <a:cubicBezTo>
                  <a:pt x="903" y="1764"/>
                  <a:pt x="909" y="1755"/>
                  <a:pt x="909" y="1746"/>
                </a:cubicBezTo>
                <a:cubicBezTo>
                  <a:pt x="909" y="1706"/>
                  <a:pt x="913" y="1665"/>
                  <a:pt x="900" y="1627"/>
                </a:cubicBezTo>
                <a:cubicBezTo>
                  <a:pt x="883" y="1577"/>
                  <a:pt x="819" y="1572"/>
                  <a:pt x="781" y="1554"/>
                </a:cubicBezTo>
                <a:cubicBezTo>
                  <a:pt x="761" y="1525"/>
                  <a:pt x="747" y="1496"/>
                  <a:pt x="736" y="1463"/>
                </a:cubicBezTo>
                <a:cubicBezTo>
                  <a:pt x="739" y="1414"/>
                  <a:pt x="734" y="1364"/>
                  <a:pt x="745" y="1316"/>
                </a:cubicBezTo>
                <a:cubicBezTo>
                  <a:pt x="747" y="1307"/>
                  <a:pt x="765" y="1313"/>
                  <a:pt x="772" y="1307"/>
                </a:cubicBezTo>
                <a:cubicBezTo>
                  <a:pt x="780" y="1300"/>
                  <a:pt x="781" y="1287"/>
                  <a:pt x="790" y="1280"/>
                </a:cubicBezTo>
                <a:cubicBezTo>
                  <a:pt x="798" y="1274"/>
                  <a:pt x="809" y="1275"/>
                  <a:pt x="818" y="1271"/>
                </a:cubicBezTo>
                <a:cubicBezTo>
                  <a:pt x="893" y="1234"/>
                  <a:pt x="864" y="1220"/>
                  <a:pt x="955" y="1207"/>
                </a:cubicBezTo>
                <a:cubicBezTo>
                  <a:pt x="1002" y="1134"/>
                  <a:pt x="1053" y="1093"/>
                  <a:pt x="1138" y="1079"/>
                </a:cubicBezTo>
                <a:cubicBezTo>
                  <a:pt x="1135" y="1064"/>
                  <a:pt x="1130" y="1049"/>
                  <a:pt x="1129" y="1033"/>
                </a:cubicBezTo>
                <a:cubicBezTo>
                  <a:pt x="1124" y="972"/>
                  <a:pt x="1128" y="910"/>
                  <a:pt x="1120" y="850"/>
                </a:cubicBezTo>
                <a:cubicBezTo>
                  <a:pt x="1118" y="835"/>
                  <a:pt x="1083" y="824"/>
                  <a:pt x="1074" y="823"/>
                </a:cubicBezTo>
                <a:cubicBezTo>
                  <a:pt x="1032" y="818"/>
                  <a:pt x="989" y="816"/>
                  <a:pt x="946" y="813"/>
                </a:cubicBezTo>
                <a:cubicBezTo>
                  <a:pt x="943" y="764"/>
                  <a:pt x="948" y="715"/>
                  <a:pt x="937" y="667"/>
                </a:cubicBezTo>
                <a:cubicBezTo>
                  <a:pt x="935" y="656"/>
                  <a:pt x="919" y="653"/>
                  <a:pt x="909" y="649"/>
                </a:cubicBezTo>
                <a:cubicBezTo>
                  <a:pt x="888" y="640"/>
                  <a:pt x="843" y="628"/>
                  <a:pt x="818" y="621"/>
                </a:cubicBezTo>
                <a:cubicBezTo>
                  <a:pt x="788" y="532"/>
                  <a:pt x="728" y="573"/>
                  <a:pt x="617" y="567"/>
                </a:cubicBezTo>
                <a:cubicBezTo>
                  <a:pt x="562" y="512"/>
                  <a:pt x="566" y="506"/>
                  <a:pt x="525" y="448"/>
                </a:cubicBezTo>
                <a:cubicBezTo>
                  <a:pt x="518" y="427"/>
                  <a:pt x="517" y="404"/>
                  <a:pt x="507" y="384"/>
                </a:cubicBezTo>
                <a:cubicBezTo>
                  <a:pt x="467" y="306"/>
                  <a:pt x="438" y="320"/>
                  <a:pt x="352" y="311"/>
                </a:cubicBezTo>
                <a:cubicBezTo>
                  <a:pt x="268" y="268"/>
                  <a:pt x="352" y="318"/>
                  <a:pt x="297" y="265"/>
                </a:cubicBezTo>
                <a:cubicBezTo>
                  <a:pt x="263" y="232"/>
                  <a:pt x="186" y="203"/>
                  <a:pt x="141" y="173"/>
                </a:cubicBezTo>
                <a:cubicBezTo>
                  <a:pt x="133" y="168"/>
                  <a:pt x="123" y="168"/>
                  <a:pt x="114" y="164"/>
                </a:cubicBezTo>
                <a:cubicBezTo>
                  <a:pt x="104" y="159"/>
                  <a:pt x="96" y="150"/>
                  <a:pt x="86" y="146"/>
                </a:cubicBezTo>
                <a:cubicBezTo>
                  <a:pt x="62" y="138"/>
                  <a:pt x="13" y="128"/>
                  <a:pt x="13" y="128"/>
                </a:cubicBezTo>
                <a:cubicBezTo>
                  <a:pt x="0" y="74"/>
                  <a:pt x="12" y="19"/>
                  <a:pt x="68" y="0"/>
                </a:cubicBezTo>
                <a:cubicBezTo>
                  <a:pt x="1468" y="197"/>
                  <a:pt x="4310" y="27"/>
                  <a:pt x="4310" y="27"/>
                </a:cubicBezTo>
                <a:cubicBezTo>
                  <a:pt x="4304" y="67"/>
                  <a:pt x="4306" y="108"/>
                  <a:pt x="4292" y="146"/>
                </a:cubicBezTo>
                <a:cubicBezTo>
                  <a:pt x="4279" y="182"/>
                  <a:pt x="4209" y="197"/>
                  <a:pt x="4182" y="201"/>
                </a:cubicBezTo>
                <a:cubicBezTo>
                  <a:pt x="4135" y="217"/>
                  <a:pt x="4082" y="202"/>
                  <a:pt x="4036" y="219"/>
                </a:cubicBezTo>
                <a:cubicBezTo>
                  <a:pt x="4026" y="223"/>
                  <a:pt x="4049" y="237"/>
                  <a:pt x="4054" y="247"/>
                </a:cubicBezTo>
                <a:cubicBezTo>
                  <a:pt x="4058" y="256"/>
                  <a:pt x="4061" y="265"/>
                  <a:pt x="4064" y="274"/>
                </a:cubicBezTo>
                <a:cubicBezTo>
                  <a:pt x="4061" y="295"/>
                  <a:pt x="4062" y="318"/>
                  <a:pt x="4054" y="338"/>
                </a:cubicBezTo>
                <a:cubicBezTo>
                  <a:pt x="4036" y="383"/>
                  <a:pt x="3944" y="424"/>
                  <a:pt x="3899" y="429"/>
                </a:cubicBezTo>
                <a:cubicBezTo>
                  <a:pt x="3829" y="437"/>
                  <a:pt x="3689" y="448"/>
                  <a:pt x="3689" y="448"/>
                </a:cubicBezTo>
                <a:cubicBezTo>
                  <a:pt x="3578" y="492"/>
                  <a:pt x="3708" y="425"/>
                  <a:pt x="3634" y="603"/>
                </a:cubicBezTo>
                <a:cubicBezTo>
                  <a:pt x="3627" y="621"/>
                  <a:pt x="3579" y="621"/>
                  <a:pt x="3579" y="621"/>
                </a:cubicBezTo>
                <a:cubicBezTo>
                  <a:pt x="3542" y="619"/>
                  <a:pt x="3371" y="602"/>
                  <a:pt x="3314" y="621"/>
                </a:cubicBezTo>
                <a:cubicBezTo>
                  <a:pt x="3305" y="624"/>
                  <a:pt x="3308" y="640"/>
                  <a:pt x="3305" y="649"/>
                </a:cubicBezTo>
                <a:cubicBezTo>
                  <a:pt x="3308" y="710"/>
                  <a:pt x="3306" y="771"/>
                  <a:pt x="3314" y="832"/>
                </a:cubicBezTo>
                <a:cubicBezTo>
                  <a:pt x="3315" y="843"/>
                  <a:pt x="3330" y="848"/>
                  <a:pt x="3332" y="859"/>
                </a:cubicBezTo>
                <a:cubicBezTo>
                  <a:pt x="3337" y="892"/>
                  <a:pt x="3295" y="919"/>
                  <a:pt x="3268" y="923"/>
                </a:cubicBezTo>
                <a:cubicBezTo>
                  <a:pt x="3235" y="928"/>
                  <a:pt x="3201" y="929"/>
                  <a:pt x="3168" y="932"/>
                </a:cubicBezTo>
                <a:cubicBezTo>
                  <a:pt x="3140" y="960"/>
                  <a:pt x="3148" y="990"/>
                  <a:pt x="3131" y="1024"/>
                </a:cubicBezTo>
                <a:cubicBezTo>
                  <a:pt x="3118" y="1050"/>
                  <a:pt x="3095" y="1067"/>
                  <a:pt x="3076" y="1088"/>
                </a:cubicBezTo>
                <a:cubicBezTo>
                  <a:pt x="3048" y="1171"/>
                  <a:pt x="3126" y="1152"/>
                  <a:pt x="3186" y="1161"/>
                </a:cubicBezTo>
                <a:cubicBezTo>
                  <a:pt x="3224" y="1167"/>
                  <a:pt x="3270" y="1179"/>
                  <a:pt x="3305" y="1188"/>
                </a:cubicBezTo>
                <a:cubicBezTo>
                  <a:pt x="3284" y="1316"/>
                  <a:pt x="3314" y="1174"/>
                  <a:pt x="3268" y="1289"/>
                </a:cubicBezTo>
                <a:cubicBezTo>
                  <a:pt x="3262" y="1303"/>
                  <a:pt x="3266" y="1321"/>
                  <a:pt x="3259" y="1335"/>
                </a:cubicBezTo>
                <a:cubicBezTo>
                  <a:pt x="3241" y="1372"/>
                  <a:pt x="3188" y="1388"/>
                  <a:pt x="3158" y="1417"/>
                </a:cubicBezTo>
                <a:cubicBezTo>
                  <a:pt x="3148" y="1447"/>
                  <a:pt x="3131" y="1463"/>
                  <a:pt x="3113" y="1490"/>
                </a:cubicBezTo>
                <a:cubicBezTo>
                  <a:pt x="3156" y="1577"/>
                  <a:pt x="3166" y="1591"/>
                  <a:pt x="3259" y="1609"/>
                </a:cubicBezTo>
                <a:cubicBezTo>
                  <a:pt x="3319" y="1638"/>
                  <a:pt x="3317" y="1662"/>
                  <a:pt x="3296" y="1737"/>
                </a:cubicBezTo>
                <a:cubicBezTo>
                  <a:pt x="3289" y="1761"/>
                  <a:pt x="3240" y="1774"/>
                  <a:pt x="3222" y="1792"/>
                </a:cubicBezTo>
                <a:cubicBezTo>
                  <a:pt x="3255" y="1838"/>
                  <a:pt x="3248" y="1843"/>
                  <a:pt x="3195" y="1856"/>
                </a:cubicBezTo>
                <a:cubicBezTo>
                  <a:pt x="3207" y="1868"/>
                  <a:pt x="3228" y="1875"/>
                  <a:pt x="3232" y="1892"/>
                </a:cubicBezTo>
                <a:cubicBezTo>
                  <a:pt x="3244" y="1942"/>
                  <a:pt x="3197" y="2000"/>
                  <a:pt x="3241" y="1938"/>
                </a:cubicBezTo>
                <a:cubicBezTo>
                  <a:pt x="3259" y="1941"/>
                  <a:pt x="3278" y="1941"/>
                  <a:pt x="3296" y="1947"/>
                </a:cubicBezTo>
                <a:cubicBezTo>
                  <a:pt x="3326" y="1957"/>
                  <a:pt x="3337" y="1994"/>
                  <a:pt x="3305" y="1929"/>
                </a:cubicBezTo>
                <a:cubicBezTo>
                  <a:pt x="3366" y="1865"/>
                  <a:pt x="3453" y="1884"/>
                  <a:pt x="3533" y="1892"/>
                </a:cubicBezTo>
                <a:cubicBezTo>
                  <a:pt x="3542" y="1898"/>
                  <a:pt x="3555" y="1902"/>
                  <a:pt x="3561" y="1911"/>
                </a:cubicBezTo>
                <a:cubicBezTo>
                  <a:pt x="3576" y="1933"/>
                  <a:pt x="3597" y="1984"/>
                  <a:pt x="3597" y="1984"/>
                </a:cubicBezTo>
                <a:cubicBezTo>
                  <a:pt x="3591" y="2048"/>
                  <a:pt x="3589" y="2113"/>
                  <a:pt x="3579" y="2176"/>
                </a:cubicBezTo>
                <a:cubicBezTo>
                  <a:pt x="3577" y="2187"/>
                  <a:pt x="3561" y="2192"/>
                  <a:pt x="3561" y="2203"/>
                </a:cubicBezTo>
                <a:cubicBezTo>
                  <a:pt x="3561" y="2217"/>
                  <a:pt x="3573" y="2228"/>
                  <a:pt x="3579" y="2240"/>
                </a:cubicBezTo>
                <a:cubicBezTo>
                  <a:pt x="3568" y="2295"/>
                  <a:pt x="3552" y="2320"/>
                  <a:pt x="3515" y="2359"/>
                </a:cubicBezTo>
                <a:cubicBezTo>
                  <a:pt x="3594" y="2381"/>
                  <a:pt x="3561" y="2371"/>
                  <a:pt x="3634" y="2395"/>
                </a:cubicBezTo>
                <a:cubicBezTo>
                  <a:pt x="3643" y="2398"/>
                  <a:pt x="3661" y="2404"/>
                  <a:pt x="3661" y="2404"/>
                </a:cubicBezTo>
                <a:cubicBezTo>
                  <a:pt x="3693" y="2436"/>
                  <a:pt x="3711" y="2414"/>
                  <a:pt x="3753" y="2404"/>
                </a:cubicBezTo>
                <a:cubicBezTo>
                  <a:pt x="3771" y="2407"/>
                  <a:pt x="3794" y="2401"/>
                  <a:pt x="3808" y="2413"/>
                </a:cubicBezTo>
                <a:cubicBezTo>
                  <a:pt x="3823" y="2426"/>
                  <a:pt x="3826" y="2468"/>
                  <a:pt x="3826" y="2468"/>
                </a:cubicBezTo>
                <a:cubicBezTo>
                  <a:pt x="3823" y="2535"/>
                  <a:pt x="3825" y="2602"/>
                  <a:pt x="3817" y="2669"/>
                </a:cubicBezTo>
                <a:cubicBezTo>
                  <a:pt x="3817" y="2671"/>
                  <a:pt x="3761" y="2737"/>
                  <a:pt x="3753" y="2743"/>
                </a:cubicBezTo>
                <a:cubicBezTo>
                  <a:pt x="3700" y="2783"/>
                  <a:pt x="3669" y="2786"/>
                  <a:pt x="3734" y="2770"/>
                </a:cubicBezTo>
                <a:cubicBezTo>
                  <a:pt x="3994" y="2795"/>
                  <a:pt x="3657" y="2732"/>
                  <a:pt x="3835" y="2898"/>
                </a:cubicBezTo>
                <a:cubicBezTo>
                  <a:pt x="3866" y="2927"/>
                  <a:pt x="3920" y="2904"/>
                  <a:pt x="3963" y="2907"/>
                </a:cubicBezTo>
                <a:cubicBezTo>
                  <a:pt x="3980" y="2919"/>
                  <a:pt x="4008" y="2934"/>
                  <a:pt x="4018" y="2953"/>
                </a:cubicBezTo>
                <a:cubicBezTo>
                  <a:pt x="4027" y="2970"/>
                  <a:pt x="4036" y="3008"/>
                  <a:pt x="4036" y="3008"/>
                </a:cubicBezTo>
                <a:cubicBezTo>
                  <a:pt x="4039" y="3041"/>
                  <a:pt x="4033" y="3077"/>
                  <a:pt x="4045" y="3108"/>
                </a:cubicBezTo>
                <a:cubicBezTo>
                  <a:pt x="4053" y="3128"/>
                  <a:pt x="4091" y="3154"/>
                  <a:pt x="4091" y="3154"/>
                </a:cubicBezTo>
                <a:cubicBezTo>
                  <a:pt x="4094" y="3163"/>
                  <a:pt x="4100" y="3172"/>
                  <a:pt x="4100" y="3181"/>
                </a:cubicBezTo>
                <a:cubicBezTo>
                  <a:pt x="4100" y="3230"/>
                  <a:pt x="4099" y="3279"/>
                  <a:pt x="4091" y="3328"/>
                </a:cubicBezTo>
                <a:cubicBezTo>
                  <a:pt x="4080" y="3399"/>
                  <a:pt x="3902" y="3391"/>
                  <a:pt x="3881" y="3392"/>
                </a:cubicBezTo>
                <a:cubicBezTo>
                  <a:pt x="3844" y="3389"/>
                  <a:pt x="3807" y="3390"/>
                  <a:pt x="3771" y="3383"/>
                </a:cubicBezTo>
                <a:cubicBezTo>
                  <a:pt x="3734" y="3376"/>
                  <a:pt x="3704" y="3335"/>
                  <a:pt x="3670" y="3319"/>
                </a:cubicBezTo>
                <a:cubicBezTo>
                  <a:pt x="3610" y="3255"/>
                  <a:pt x="3539" y="3322"/>
                  <a:pt x="3478" y="3337"/>
                </a:cubicBezTo>
                <a:cubicBezTo>
                  <a:pt x="3449" y="3366"/>
                  <a:pt x="3425" y="3379"/>
                  <a:pt x="3387" y="3392"/>
                </a:cubicBezTo>
                <a:cubicBezTo>
                  <a:pt x="3176" y="3385"/>
                  <a:pt x="3137" y="3380"/>
                  <a:pt x="2966" y="3346"/>
                </a:cubicBezTo>
                <a:cubicBezTo>
                  <a:pt x="2872" y="3359"/>
                  <a:pt x="2919" y="3342"/>
                  <a:pt x="2829" y="3410"/>
                </a:cubicBezTo>
                <a:cubicBezTo>
                  <a:pt x="2812" y="3423"/>
                  <a:pt x="2784" y="3456"/>
                  <a:pt x="2784" y="3456"/>
                </a:cubicBezTo>
                <a:cubicBezTo>
                  <a:pt x="2705" y="3449"/>
                  <a:pt x="2663" y="3443"/>
                  <a:pt x="2592" y="3419"/>
                </a:cubicBezTo>
                <a:cubicBezTo>
                  <a:pt x="2463" y="3426"/>
                  <a:pt x="2397" y="3437"/>
                  <a:pt x="2272" y="3428"/>
                </a:cubicBezTo>
                <a:cubicBezTo>
                  <a:pt x="2203" y="3406"/>
                  <a:pt x="2136" y="3387"/>
                  <a:pt x="2070" y="3355"/>
                </a:cubicBezTo>
                <a:cubicBezTo>
                  <a:pt x="1985" y="3358"/>
                  <a:pt x="1899" y="3355"/>
                  <a:pt x="1814" y="3364"/>
                </a:cubicBezTo>
                <a:cubicBezTo>
                  <a:pt x="1805" y="3365"/>
                  <a:pt x="1803" y="3378"/>
                  <a:pt x="1796" y="3383"/>
                </a:cubicBezTo>
                <a:cubicBezTo>
                  <a:pt x="1788" y="3388"/>
                  <a:pt x="1778" y="3389"/>
                  <a:pt x="1769" y="3392"/>
                </a:cubicBezTo>
                <a:cubicBezTo>
                  <a:pt x="1713" y="3445"/>
                  <a:pt x="1587" y="3413"/>
                  <a:pt x="1531" y="3410"/>
                </a:cubicBezTo>
                <a:cubicBezTo>
                  <a:pt x="1493" y="3384"/>
                  <a:pt x="1464" y="3360"/>
                  <a:pt x="1421" y="3346"/>
                </a:cubicBezTo>
                <a:cubicBezTo>
                  <a:pt x="1383" y="3349"/>
                  <a:pt x="1332" y="3347"/>
                  <a:pt x="1293" y="3364"/>
                </a:cubicBezTo>
                <a:cubicBezTo>
                  <a:pt x="1264" y="3377"/>
                  <a:pt x="1240" y="3399"/>
                  <a:pt x="1211" y="3410"/>
                </a:cubicBezTo>
                <a:cubicBezTo>
                  <a:pt x="1152" y="3431"/>
                  <a:pt x="1081" y="3439"/>
                  <a:pt x="1019" y="3447"/>
                </a:cubicBezTo>
                <a:cubicBezTo>
                  <a:pt x="791" y="3435"/>
                  <a:pt x="887" y="3447"/>
                  <a:pt x="772" y="3410"/>
                </a:cubicBezTo>
                <a:cubicBezTo>
                  <a:pt x="701" y="3339"/>
                  <a:pt x="624" y="3377"/>
                  <a:pt x="516" y="3383"/>
                </a:cubicBezTo>
                <a:cubicBezTo>
                  <a:pt x="422" y="3380"/>
                  <a:pt x="326" y="3387"/>
                  <a:pt x="233" y="3373"/>
                </a:cubicBezTo>
                <a:cubicBezTo>
                  <a:pt x="220" y="3371"/>
                  <a:pt x="181" y="3294"/>
                  <a:pt x="169" y="3282"/>
                </a:cubicBezTo>
                <a:cubicBezTo>
                  <a:pt x="163" y="3264"/>
                  <a:pt x="156" y="3245"/>
                  <a:pt x="150" y="3227"/>
                </a:cubicBezTo>
                <a:cubicBezTo>
                  <a:pt x="147" y="3218"/>
                  <a:pt x="141" y="3200"/>
                  <a:pt x="141" y="3200"/>
                </a:cubicBezTo>
                <a:cubicBezTo>
                  <a:pt x="144" y="3154"/>
                  <a:pt x="142" y="3108"/>
                  <a:pt x="150" y="3063"/>
                </a:cubicBezTo>
                <a:cubicBezTo>
                  <a:pt x="155" y="3035"/>
                  <a:pt x="175" y="3032"/>
                  <a:pt x="196" y="3026"/>
                </a:cubicBezTo>
                <a:cubicBezTo>
                  <a:pt x="242" y="3014"/>
                  <a:pt x="281" y="3005"/>
                  <a:pt x="324" y="2989"/>
                </a:cubicBezTo>
                <a:cubicBezTo>
                  <a:pt x="333" y="2903"/>
                  <a:pt x="314" y="2888"/>
                  <a:pt x="342" y="291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8163" name="AutoShape 3">
            <a:extLst>
              <a:ext uri="{FF2B5EF4-FFF2-40B4-BE49-F238E27FC236}">
                <a16:creationId xmlns:a16="http://schemas.microsoft.com/office/drawing/2014/main" id="{B6B23DA1-BF16-47FD-B494-AC0B7F5A9F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7241" y="4337050"/>
            <a:ext cx="431800" cy="2520950"/>
          </a:xfrm>
          <a:prstGeom prst="upArrow">
            <a:avLst>
              <a:gd name="adj1" fmla="val 50000"/>
              <a:gd name="adj2" fmla="val 1459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164" name="AutoShape 4">
            <a:extLst>
              <a:ext uri="{FF2B5EF4-FFF2-40B4-BE49-F238E27FC236}">
                <a16:creationId xmlns:a16="http://schemas.microsoft.com/office/drawing/2014/main" id="{D5B19E5B-0A97-4210-8FA6-6C214320A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2809" y="4337050"/>
            <a:ext cx="431800" cy="2520950"/>
          </a:xfrm>
          <a:prstGeom prst="upArrow">
            <a:avLst>
              <a:gd name="adj1" fmla="val 50000"/>
              <a:gd name="adj2" fmla="val 1459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165" name="AutoShape 5">
            <a:extLst>
              <a:ext uri="{FF2B5EF4-FFF2-40B4-BE49-F238E27FC236}">
                <a16:creationId xmlns:a16="http://schemas.microsoft.com/office/drawing/2014/main" id="{4C2E59D2-A2A2-4750-8BFB-33F20F979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3009" y="4337050"/>
            <a:ext cx="431800" cy="2520950"/>
          </a:xfrm>
          <a:prstGeom prst="upArrow">
            <a:avLst>
              <a:gd name="adj1" fmla="val 50000"/>
              <a:gd name="adj2" fmla="val 1459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166" name="Text Box 6">
            <a:extLst>
              <a:ext uri="{FF2B5EF4-FFF2-40B4-BE49-F238E27FC236}">
                <a16:creationId xmlns:a16="http://schemas.microsoft.com/office/drawing/2014/main" id="{3534D59B-3DB5-4068-9A8C-28B6C1E39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3921" y="6025837"/>
            <a:ext cx="248478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 b="1" dirty="0"/>
              <a:t>Correnti ascensionali</a:t>
            </a:r>
          </a:p>
        </p:txBody>
      </p:sp>
      <p:sp>
        <p:nvSpPr>
          <p:cNvPr id="348167" name="Freeform 7">
            <a:extLst>
              <a:ext uri="{FF2B5EF4-FFF2-40B4-BE49-F238E27FC236}">
                <a16:creationId xmlns:a16="http://schemas.microsoft.com/office/drawing/2014/main" id="{E55124AA-1FE4-4DA1-9984-4ACED5D41C9F}"/>
              </a:ext>
            </a:extLst>
          </p:cNvPr>
          <p:cNvSpPr>
            <a:spLocks/>
          </p:cNvSpPr>
          <p:nvPr/>
        </p:nvSpPr>
        <p:spPr bwMode="auto">
          <a:xfrm>
            <a:off x="2165525" y="1657883"/>
            <a:ext cx="4010025" cy="5253038"/>
          </a:xfrm>
          <a:custGeom>
            <a:avLst/>
            <a:gdLst>
              <a:gd name="T0" fmla="*/ 433 w 2526"/>
              <a:gd name="T1" fmla="*/ 2441 h 3309"/>
              <a:gd name="T2" fmla="*/ 232 w 2526"/>
              <a:gd name="T3" fmla="*/ 2203 h 3309"/>
              <a:gd name="T4" fmla="*/ 131 w 2526"/>
              <a:gd name="T5" fmla="*/ 2048 h 3309"/>
              <a:gd name="T6" fmla="*/ 31 w 2526"/>
              <a:gd name="T7" fmla="*/ 1755 h 3309"/>
              <a:gd name="T8" fmla="*/ 95 w 2526"/>
              <a:gd name="T9" fmla="*/ 832 h 3309"/>
              <a:gd name="T10" fmla="*/ 314 w 2526"/>
              <a:gd name="T11" fmla="*/ 429 h 3309"/>
              <a:gd name="T12" fmla="*/ 561 w 2526"/>
              <a:gd name="T13" fmla="*/ 219 h 3309"/>
              <a:gd name="T14" fmla="*/ 616 w 2526"/>
              <a:gd name="T15" fmla="*/ 137 h 3309"/>
              <a:gd name="T16" fmla="*/ 1375 w 2526"/>
              <a:gd name="T17" fmla="*/ 36 h 3309"/>
              <a:gd name="T18" fmla="*/ 1594 w 2526"/>
              <a:gd name="T19" fmla="*/ 237 h 3309"/>
              <a:gd name="T20" fmla="*/ 1713 w 2526"/>
              <a:gd name="T21" fmla="*/ 493 h 3309"/>
              <a:gd name="T22" fmla="*/ 1923 w 2526"/>
              <a:gd name="T23" fmla="*/ 896 h 3309"/>
              <a:gd name="T24" fmla="*/ 2006 w 2526"/>
              <a:gd name="T25" fmla="*/ 1453 h 3309"/>
              <a:gd name="T26" fmla="*/ 1722 w 2526"/>
              <a:gd name="T27" fmla="*/ 2532 h 3309"/>
              <a:gd name="T28" fmla="*/ 1055 w 2526"/>
              <a:gd name="T29" fmla="*/ 2569 h 3309"/>
              <a:gd name="T30" fmla="*/ 634 w 2526"/>
              <a:gd name="T31" fmla="*/ 2349 h 3309"/>
              <a:gd name="T32" fmla="*/ 442 w 2526"/>
              <a:gd name="T33" fmla="*/ 2011 h 3309"/>
              <a:gd name="T34" fmla="*/ 369 w 2526"/>
              <a:gd name="T35" fmla="*/ 1847 h 3309"/>
              <a:gd name="T36" fmla="*/ 625 w 2526"/>
              <a:gd name="T37" fmla="*/ 439 h 3309"/>
              <a:gd name="T38" fmla="*/ 954 w 2526"/>
              <a:gd name="T39" fmla="*/ 228 h 3309"/>
              <a:gd name="T40" fmla="*/ 1466 w 2526"/>
              <a:gd name="T41" fmla="*/ 365 h 3309"/>
              <a:gd name="T42" fmla="*/ 1613 w 2526"/>
              <a:gd name="T43" fmla="*/ 530 h 3309"/>
              <a:gd name="T44" fmla="*/ 1704 w 2526"/>
              <a:gd name="T45" fmla="*/ 685 h 3309"/>
              <a:gd name="T46" fmla="*/ 1777 w 2526"/>
              <a:gd name="T47" fmla="*/ 1920 h 3309"/>
              <a:gd name="T48" fmla="*/ 1539 w 2526"/>
              <a:gd name="T49" fmla="*/ 2359 h 3309"/>
              <a:gd name="T50" fmla="*/ 1009 w 2526"/>
              <a:gd name="T51" fmla="*/ 2395 h 3309"/>
              <a:gd name="T52" fmla="*/ 918 w 2526"/>
              <a:gd name="T53" fmla="*/ 2331 h 3309"/>
              <a:gd name="T54" fmla="*/ 698 w 2526"/>
              <a:gd name="T55" fmla="*/ 2157 h 3309"/>
              <a:gd name="T56" fmla="*/ 543 w 2526"/>
              <a:gd name="T57" fmla="*/ 1682 h 3309"/>
              <a:gd name="T58" fmla="*/ 735 w 2526"/>
              <a:gd name="T59" fmla="*/ 384 h 3309"/>
              <a:gd name="T60" fmla="*/ 1192 w 2526"/>
              <a:gd name="T61" fmla="*/ 356 h 3309"/>
              <a:gd name="T62" fmla="*/ 1512 w 2526"/>
              <a:gd name="T63" fmla="*/ 749 h 3309"/>
              <a:gd name="T64" fmla="*/ 1585 w 2526"/>
              <a:gd name="T65" fmla="*/ 1719 h 3309"/>
              <a:gd name="T66" fmla="*/ 1311 w 2526"/>
              <a:gd name="T67" fmla="*/ 2011 h 3309"/>
              <a:gd name="T68" fmla="*/ 936 w 2526"/>
              <a:gd name="T69" fmla="*/ 1965 h 3309"/>
              <a:gd name="T70" fmla="*/ 817 w 2526"/>
              <a:gd name="T71" fmla="*/ 1892 h 3309"/>
              <a:gd name="T72" fmla="*/ 717 w 2526"/>
              <a:gd name="T73" fmla="*/ 1664 h 3309"/>
              <a:gd name="T74" fmla="*/ 826 w 2526"/>
              <a:gd name="T75" fmla="*/ 749 h 3309"/>
              <a:gd name="T76" fmla="*/ 1146 w 2526"/>
              <a:gd name="T77" fmla="*/ 722 h 3309"/>
              <a:gd name="T78" fmla="*/ 1283 w 2526"/>
              <a:gd name="T79" fmla="*/ 813 h 3309"/>
              <a:gd name="T80" fmla="*/ 1430 w 2526"/>
              <a:gd name="T81" fmla="*/ 1088 h 3309"/>
              <a:gd name="T82" fmla="*/ 1512 w 2526"/>
              <a:gd name="T83" fmla="*/ 1764 h 3309"/>
              <a:gd name="T84" fmla="*/ 1741 w 2526"/>
              <a:gd name="T85" fmla="*/ 2267 h 3309"/>
              <a:gd name="T86" fmla="*/ 1869 w 2526"/>
              <a:gd name="T87" fmla="*/ 2532 h 3309"/>
              <a:gd name="T88" fmla="*/ 1951 w 2526"/>
              <a:gd name="T89" fmla="*/ 2633 h 3309"/>
              <a:gd name="T90" fmla="*/ 2051 w 2526"/>
              <a:gd name="T91" fmla="*/ 2752 h 3309"/>
              <a:gd name="T92" fmla="*/ 2335 w 2526"/>
              <a:gd name="T93" fmla="*/ 3072 h 3309"/>
              <a:gd name="T94" fmla="*/ 2499 w 2526"/>
              <a:gd name="T95" fmla="*/ 3309 h 3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526" h="3309">
                <a:moveTo>
                  <a:pt x="817" y="2605"/>
                </a:moveTo>
                <a:cubicBezTo>
                  <a:pt x="731" y="2577"/>
                  <a:pt x="643" y="2533"/>
                  <a:pt x="561" y="2496"/>
                </a:cubicBezTo>
                <a:cubicBezTo>
                  <a:pt x="516" y="2475"/>
                  <a:pt x="482" y="2453"/>
                  <a:pt x="433" y="2441"/>
                </a:cubicBezTo>
                <a:cubicBezTo>
                  <a:pt x="412" y="2425"/>
                  <a:pt x="386" y="2415"/>
                  <a:pt x="369" y="2395"/>
                </a:cubicBezTo>
                <a:cubicBezTo>
                  <a:pt x="330" y="2350"/>
                  <a:pt x="303" y="2300"/>
                  <a:pt x="259" y="2258"/>
                </a:cubicBezTo>
                <a:cubicBezTo>
                  <a:pt x="250" y="2240"/>
                  <a:pt x="244" y="2220"/>
                  <a:pt x="232" y="2203"/>
                </a:cubicBezTo>
                <a:cubicBezTo>
                  <a:pt x="222" y="2189"/>
                  <a:pt x="203" y="2182"/>
                  <a:pt x="195" y="2167"/>
                </a:cubicBezTo>
                <a:cubicBezTo>
                  <a:pt x="151" y="2088"/>
                  <a:pt x="222" y="2145"/>
                  <a:pt x="159" y="2103"/>
                </a:cubicBezTo>
                <a:cubicBezTo>
                  <a:pt x="124" y="1993"/>
                  <a:pt x="181" y="2163"/>
                  <a:pt x="131" y="2048"/>
                </a:cubicBezTo>
                <a:cubicBezTo>
                  <a:pt x="117" y="2016"/>
                  <a:pt x="107" y="1971"/>
                  <a:pt x="95" y="1938"/>
                </a:cubicBezTo>
                <a:cubicBezTo>
                  <a:pt x="80" y="1895"/>
                  <a:pt x="74" y="1848"/>
                  <a:pt x="49" y="1810"/>
                </a:cubicBezTo>
                <a:cubicBezTo>
                  <a:pt x="43" y="1792"/>
                  <a:pt x="36" y="1774"/>
                  <a:pt x="31" y="1755"/>
                </a:cubicBezTo>
                <a:cubicBezTo>
                  <a:pt x="24" y="1731"/>
                  <a:pt x="13" y="1682"/>
                  <a:pt x="13" y="1682"/>
                </a:cubicBezTo>
                <a:cubicBezTo>
                  <a:pt x="17" y="1460"/>
                  <a:pt x="0" y="1235"/>
                  <a:pt x="31" y="1015"/>
                </a:cubicBezTo>
                <a:cubicBezTo>
                  <a:pt x="40" y="951"/>
                  <a:pt x="67" y="889"/>
                  <a:pt x="95" y="832"/>
                </a:cubicBezTo>
                <a:cubicBezTo>
                  <a:pt x="111" y="800"/>
                  <a:pt x="150" y="740"/>
                  <a:pt x="150" y="740"/>
                </a:cubicBezTo>
                <a:cubicBezTo>
                  <a:pt x="159" y="713"/>
                  <a:pt x="159" y="684"/>
                  <a:pt x="168" y="658"/>
                </a:cubicBezTo>
                <a:cubicBezTo>
                  <a:pt x="197" y="577"/>
                  <a:pt x="253" y="490"/>
                  <a:pt x="314" y="429"/>
                </a:cubicBezTo>
                <a:cubicBezTo>
                  <a:pt x="338" y="405"/>
                  <a:pt x="345" y="386"/>
                  <a:pt x="378" y="375"/>
                </a:cubicBezTo>
                <a:cubicBezTo>
                  <a:pt x="409" y="329"/>
                  <a:pt x="388" y="353"/>
                  <a:pt x="451" y="311"/>
                </a:cubicBezTo>
                <a:cubicBezTo>
                  <a:pt x="490" y="285"/>
                  <a:pt x="521" y="245"/>
                  <a:pt x="561" y="219"/>
                </a:cubicBezTo>
                <a:cubicBezTo>
                  <a:pt x="567" y="210"/>
                  <a:pt x="572" y="200"/>
                  <a:pt x="579" y="192"/>
                </a:cubicBezTo>
                <a:cubicBezTo>
                  <a:pt x="587" y="182"/>
                  <a:pt x="600" y="175"/>
                  <a:pt x="607" y="164"/>
                </a:cubicBezTo>
                <a:cubicBezTo>
                  <a:pt x="612" y="156"/>
                  <a:pt x="610" y="144"/>
                  <a:pt x="616" y="137"/>
                </a:cubicBezTo>
                <a:cubicBezTo>
                  <a:pt x="623" y="129"/>
                  <a:pt x="635" y="126"/>
                  <a:pt x="643" y="119"/>
                </a:cubicBezTo>
                <a:cubicBezTo>
                  <a:pt x="727" y="51"/>
                  <a:pt x="753" y="22"/>
                  <a:pt x="863" y="0"/>
                </a:cubicBezTo>
                <a:cubicBezTo>
                  <a:pt x="1093" y="5"/>
                  <a:pt x="1193" y="0"/>
                  <a:pt x="1375" y="36"/>
                </a:cubicBezTo>
                <a:cubicBezTo>
                  <a:pt x="1404" y="66"/>
                  <a:pt x="1435" y="75"/>
                  <a:pt x="1466" y="100"/>
                </a:cubicBezTo>
                <a:cubicBezTo>
                  <a:pt x="1492" y="121"/>
                  <a:pt x="1502" y="145"/>
                  <a:pt x="1530" y="164"/>
                </a:cubicBezTo>
                <a:cubicBezTo>
                  <a:pt x="1549" y="192"/>
                  <a:pt x="1572" y="212"/>
                  <a:pt x="1594" y="237"/>
                </a:cubicBezTo>
                <a:cubicBezTo>
                  <a:pt x="1608" y="253"/>
                  <a:pt x="1640" y="283"/>
                  <a:pt x="1640" y="283"/>
                </a:cubicBezTo>
                <a:cubicBezTo>
                  <a:pt x="1661" y="348"/>
                  <a:pt x="1647" y="322"/>
                  <a:pt x="1677" y="365"/>
                </a:cubicBezTo>
                <a:cubicBezTo>
                  <a:pt x="1690" y="405"/>
                  <a:pt x="1696" y="455"/>
                  <a:pt x="1713" y="493"/>
                </a:cubicBezTo>
                <a:cubicBezTo>
                  <a:pt x="1745" y="564"/>
                  <a:pt x="1780" y="631"/>
                  <a:pt x="1823" y="695"/>
                </a:cubicBezTo>
                <a:cubicBezTo>
                  <a:pt x="1851" y="736"/>
                  <a:pt x="1874" y="795"/>
                  <a:pt x="1896" y="841"/>
                </a:cubicBezTo>
                <a:cubicBezTo>
                  <a:pt x="1929" y="908"/>
                  <a:pt x="1881" y="852"/>
                  <a:pt x="1923" y="896"/>
                </a:cubicBezTo>
                <a:cubicBezTo>
                  <a:pt x="1931" y="952"/>
                  <a:pt x="1946" y="1004"/>
                  <a:pt x="1951" y="1060"/>
                </a:cubicBezTo>
                <a:cubicBezTo>
                  <a:pt x="1958" y="1136"/>
                  <a:pt x="1952" y="1321"/>
                  <a:pt x="1997" y="1408"/>
                </a:cubicBezTo>
                <a:cubicBezTo>
                  <a:pt x="2000" y="1423"/>
                  <a:pt x="2006" y="1438"/>
                  <a:pt x="2006" y="1453"/>
                </a:cubicBezTo>
                <a:cubicBezTo>
                  <a:pt x="2006" y="1696"/>
                  <a:pt x="2090" y="2185"/>
                  <a:pt x="1850" y="2413"/>
                </a:cubicBezTo>
                <a:cubicBezTo>
                  <a:pt x="1831" y="2451"/>
                  <a:pt x="1826" y="2473"/>
                  <a:pt x="1786" y="2487"/>
                </a:cubicBezTo>
                <a:cubicBezTo>
                  <a:pt x="1712" y="2561"/>
                  <a:pt x="1810" y="2468"/>
                  <a:pt x="1722" y="2532"/>
                </a:cubicBezTo>
                <a:cubicBezTo>
                  <a:pt x="1711" y="2540"/>
                  <a:pt x="1705" y="2552"/>
                  <a:pt x="1695" y="2560"/>
                </a:cubicBezTo>
                <a:cubicBezTo>
                  <a:pt x="1660" y="2589"/>
                  <a:pt x="1620" y="2590"/>
                  <a:pt x="1576" y="2596"/>
                </a:cubicBezTo>
                <a:cubicBezTo>
                  <a:pt x="1464" y="2633"/>
                  <a:pt x="1200" y="2630"/>
                  <a:pt x="1055" y="2569"/>
                </a:cubicBezTo>
                <a:cubicBezTo>
                  <a:pt x="977" y="2536"/>
                  <a:pt x="911" y="2485"/>
                  <a:pt x="826" y="2468"/>
                </a:cubicBezTo>
                <a:cubicBezTo>
                  <a:pt x="795" y="2448"/>
                  <a:pt x="771" y="2441"/>
                  <a:pt x="735" y="2432"/>
                </a:cubicBezTo>
                <a:cubicBezTo>
                  <a:pt x="704" y="2400"/>
                  <a:pt x="660" y="2386"/>
                  <a:pt x="634" y="2349"/>
                </a:cubicBezTo>
                <a:cubicBezTo>
                  <a:pt x="593" y="2292"/>
                  <a:pt x="575" y="2217"/>
                  <a:pt x="525" y="2167"/>
                </a:cubicBezTo>
                <a:cubicBezTo>
                  <a:pt x="512" y="2131"/>
                  <a:pt x="495" y="2120"/>
                  <a:pt x="479" y="2084"/>
                </a:cubicBezTo>
                <a:cubicBezTo>
                  <a:pt x="468" y="2059"/>
                  <a:pt x="442" y="2011"/>
                  <a:pt x="442" y="2011"/>
                </a:cubicBezTo>
                <a:cubicBezTo>
                  <a:pt x="439" y="1999"/>
                  <a:pt x="440" y="1985"/>
                  <a:pt x="433" y="1975"/>
                </a:cubicBezTo>
                <a:cubicBezTo>
                  <a:pt x="427" y="1966"/>
                  <a:pt x="411" y="1966"/>
                  <a:pt x="406" y="1956"/>
                </a:cubicBezTo>
                <a:cubicBezTo>
                  <a:pt x="389" y="1922"/>
                  <a:pt x="386" y="1881"/>
                  <a:pt x="369" y="1847"/>
                </a:cubicBezTo>
                <a:cubicBezTo>
                  <a:pt x="329" y="1517"/>
                  <a:pt x="210" y="866"/>
                  <a:pt x="525" y="567"/>
                </a:cubicBezTo>
                <a:cubicBezTo>
                  <a:pt x="538" y="528"/>
                  <a:pt x="555" y="507"/>
                  <a:pt x="589" y="484"/>
                </a:cubicBezTo>
                <a:cubicBezTo>
                  <a:pt x="612" y="414"/>
                  <a:pt x="578" y="499"/>
                  <a:pt x="625" y="439"/>
                </a:cubicBezTo>
                <a:cubicBezTo>
                  <a:pt x="673" y="377"/>
                  <a:pt x="585" y="442"/>
                  <a:pt x="662" y="393"/>
                </a:cubicBezTo>
                <a:cubicBezTo>
                  <a:pt x="702" y="338"/>
                  <a:pt x="788" y="275"/>
                  <a:pt x="854" y="256"/>
                </a:cubicBezTo>
                <a:cubicBezTo>
                  <a:pt x="887" y="247"/>
                  <a:pt x="954" y="228"/>
                  <a:pt x="954" y="228"/>
                </a:cubicBezTo>
                <a:cubicBezTo>
                  <a:pt x="1061" y="234"/>
                  <a:pt x="1167" y="238"/>
                  <a:pt x="1274" y="247"/>
                </a:cubicBezTo>
                <a:cubicBezTo>
                  <a:pt x="1314" y="250"/>
                  <a:pt x="1335" y="283"/>
                  <a:pt x="1393" y="292"/>
                </a:cubicBezTo>
                <a:cubicBezTo>
                  <a:pt x="1415" y="327"/>
                  <a:pt x="1434" y="338"/>
                  <a:pt x="1466" y="365"/>
                </a:cubicBezTo>
                <a:cubicBezTo>
                  <a:pt x="1492" y="386"/>
                  <a:pt x="1502" y="410"/>
                  <a:pt x="1530" y="429"/>
                </a:cubicBezTo>
                <a:cubicBezTo>
                  <a:pt x="1544" y="449"/>
                  <a:pt x="1551" y="474"/>
                  <a:pt x="1567" y="493"/>
                </a:cubicBezTo>
                <a:cubicBezTo>
                  <a:pt x="1579" y="508"/>
                  <a:pt x="1601" y="515"/>
                  <a:pt x="1613" y="530"/>
                </a:cubicBezTo>
                <a:cubicBezTo>
                  <a:pt x="1636" y="558"/>
                  <a:pt x="1645" y="574"/>
                  <a:pt x="1677" y="594"/>
                </a:cubicBezTo>
                <a:cubicBezTo>
                  <a:pt x="1680" y="606"/>
                  <a:pt x="1682" y="619"/>
                  <a:pt x="1686" y="631"/>
                </a:cubicBezTo>
                <a:cubicBezTo>
                  <a:pt x="1691" y="649"/>
                  <a:pt x="1704" y="685"/>
                  <a:pt x="1704" y="685"/>
                </a:cubicBezTo>
                <a:cubicBezTo>
                  <a:pt x="1710" y="737"/>
                  <a:pt x="1723" y="774"/>
                  <a:pt x="1731" y="823"/>
                </a:cubicBezTo>
                <a:cubicBezTo>
                  <a:pt x="1744" y="899"/>
                  <a:pt x="1744" y="978"/>
                  <a:pt x="1768" y="1051"/>
                </a:cubicBezTo>
                <a:cubicBezTo>
                  <a:pt x="1780" y="1347"/>
                  <a:pt x="1787" y="1619"/>
                  <a:pt x="1777" y="1920"/>
                </a:cubicBezTo>
                <a:cubicBezTo>
                  <a:pt x="1774" y="2018"/>
                  <a:pt x="1739" y="2144"/>
                  <a:pt x="1667" y="2212"/>
                </a:cubicBezTo>
                <a:cubicBezTo>
                  <a:pt x="1653" y="2257"/>
                  <a:pt x="1619" y="2284"/>
                  <a:pt x="1585" y="2313"/>
                </a:cubicBezTo>
                <a:cubicBezTo>
                  <a:pt x="1569" y="2327"/>
                  <a:pt x="1554" y="2344"/>
                  <a:pt x="1539" y="2359"/>
                </a:cubicBezTo>
                <a:cubicBezTo>
                  <a:pt x="1532" y="2366"/>
                  <a:pt x="1520" y="2363"/>
                  <a:pt x="1512" y="2368"/>
                </a:cubicBezTo>
                <a:cubicBezTo>
                  <a:pt x="1459" y="2397"/>
                  <a:pt x="1450" y="2408"/>
                  <a:pt x="1393" y="2423"/>
                </a:cubicBezTo>
                <a:cubicBezTo>
                  <a:pt x="1277" y="2500"/>
                  <a:pt x="1130" y="2424"/>
                  <a:pt x="1009" y="2395"/>
                </a:cubicBezTo>
                <a:cubicBezTo>
                  <a:pt x="997" y="2386"/>
                  <a:pt x="986" y="2375"/>
                  <a:pt x="973" y="2368"/>
                </a:cubicBezTo>
                <a:cubicBezTo>
                  <a:pt x="964" y="2363"/>
                  <a:pt x="953" y="2364"/>
                  <a:pt x="945" y="2359"/>
                </a:cubicBezTo>
                <a:cubicBezTo>
                  <a:pt x="934" y="2352"/>
                  <a:pt x="928" y="2339"/>
                  <a:pt x="918" y="2331"/>
                </a:cubicBezTo>
                <a:cubicBezTo>
                  <a:pt x="882" y="2300"/>
                  <a:pt x="838" y="2277"/>
                  <a:pt x="799" y="2249"/>
                </a:cubicBezTo>
                <a:cubicBezTo>
                  <a:pt x="786" y="2240"/>
                  <a:pt x="773" y="2231"/>
                  <a:pt x="762" y="2221"/>
                </a:cubicBezTo>
                <a:cubicBezTo>
                  <a:pt x="740" y="2201"/>
                  <a:pt x="698" y="2157"/>
                  <a:pt x="698" y="2157"/>
                </a:cubicBezTo>
                <a:cubicBezTo>
                  <a:pt x="681" y="2105"/>
                  <a:pt x="702" y="2152"/>
                  <a:pt x="653" y="2103"/>
                </a:cubicBezTo>
                <a:cubicBezTo>
                  <a:pt x="622" y="2072"/>
                  <a:pt x="594" y="2034"/>
                  <a:pt x="579" y="1993"/>
                </a:cubicBezTo>
                <a:cubicBezTo>
                  <a:pt x="564" y="1885"/>
                  <a:pt x="553" y="1799"/>
                  <a:pt x="543" y="1682"/>
                </a:cubicBezTo>
                <a:cubicBezTo>
                  <a:pt x="540" y="1603"/>
                  <a:pt x="534" y="1523"/>
                  <a:pt x="534" y="1444"/>
                </a:cubicBezTo>
                <a:cubicBezTo>
                  <a:pt x="534" y="1237"/>
                  <a:pt x="538" y="1030"/>
                  <a:pt x="543" y="823"/>
                </a:cubicBezTo>
                <a:cubicBezTo>
                  <a:pt x="547" y="655"/>
                  <a:pt x="544" y="445"/>
                  <a:pt x="735" y="384"/>
                </a:cubicBezTo>
                <a:cubicBezTo>
                  <a:pt x="741" y="378"/>
                  <a:pt x="745" y="369"/>
                  <a:pt x="753" y="365"/>
                </a:cubicBezTo>
                <a:cubicBezTo>
                  <a:pt x="770" y="356"/>
                  <a:pt x="808" y="347"/>
                  <a:pt x="808" y="347"/>
                </a:cubicBezTo>
                <a:cubicBezTo>
                  <a:pt x="936" y="350"/>
                  <a:pt x="1064" y="350"/>
                  <a:pt x="1192" y="356"/>
                </a:cubicBezTo>
                <a:cubicBezTo>
                  <a:pt x="1276" y="360"/>
                  <a:pt x="1324" y="490"/>
                  <a:pt x="1384" y="530"/>
                </a:cubicBezTo>
                <a:cubicBezTo>
                  <a:pt x="1396" y="566"/>
                  <a:pt x="1417" y="600"/>
                  <a:pt x="1448" y="621"/>
                </a:cubicBezTo>
                <a:cubicBezTo>
                  <a:pt x="1469" y="664"/>
                  <a:pt x="1490" y="706"/>
                  <a:pt x="1512" y="749"/>
                </a:cubicBezTo>
                <a:cubicBezTo>
                  <a:pt x="1524" y="799"/>
                  <a:pt x="1544" y="850"/>
                  <a:pt x="1567" y="896"/>
                </a:cubicBezTo>
                <a:cubicBezTo>
                  <a:pt x="1575" y="977"/>
                  <a:pt x="1569" y="1066"/>
                  <a:pt x="1594" y="1143"/>
                </a:cubicBezTo>
                <a:cubicBezTo>
                  <a:pt x="1602" y="1321"/>
                  <a:pt x="1644" y="1551"/>
                  <a:pt x="1585" y="1719"/>
                </a:cubicBezTo>
                <a:cubicBezTo>
                  <a:pt x="1559" y="1793"/>
                  <a:pt x="1513" y="1825"/>
                  <a:pt x="1466" y="1883"/>
                </a:cubicBezTo>
                <a:cubicBezTo>
                  <a:pt x="1397" y="1968"/>
                  <a:pt x="1451" y="1928"/>
                  <a:pt x="1393" y="1965"/>
                </a:cubicBezTo>
                <a:cubicBezTo>
                  <a:pt x="1378" y="2012"/>
                  <a:pt x="1359" y="2002"/>
                  <a:pt x="1311" y="2011"/>
                </a:cubicBezTo>
                <a:cubicBezTo>
                  <a:pt x="1216" y="2057"/>
                  <a:pt x="1224" y="2038"/>
                  <a:pt x="1073" y="2029"/>
                </a:cubicBezTo>
                <a:cubicBezTo>
                  <a:pt x="1053" y="2024"/>
                  <a:pt x="995" y="2010"/>
                  <a:pt x="982" y="2002"/>
                </a:cubicBezTo>
                <a:cubicBezTo>
                  <a:pt x="965" y="1991"/>
                  <a:pt x="953" y="1975"/>
                  <a:pt x="936" y="1965"/>
                </a:cubicBezTo>
                <a:cubicBezTo>
                  <a:pt x="913" y="1951"/>
                  <a:pt x="863" y="1929"/>
                  <a:pt x="863" y="1929"/>
                </a:cubicBezTo>
                <a:cubicBezTo>
                  <a:pt x="857" y="1920"/>
                  <a:pt x="854" y="1908"/>
                  <a:pt x="845" y="1901"/>
                </a:cubicBezTo>
                <a:cubicBezTo>
                  <a:pt x="837" y="1895"/>
                  <a:pt x="824" y="1899"/>
                  <a:pt x="817" y="1892"/>
                </a:cubicBezTo>
                <a:cubicBezTo>
                  <a:pt x="807" y="1883"/>
                  <a:pt x="808" y="1866"/>
                  <a:pt x="799" y="1856"/>
                </a:cubicBezTo>
                <a:cubicBezTo>
                  <a:pt x="792" y="1847"/>
                  <a:pt x="780" y="1843"/>
                  <a:pt x="771" y="1837"/>
                </a:cubicBezTo>
                <a:cubicBezTo>
                  <a:pt x="744" y="1782"/>
                  <a:pt x="736" y="1722"/>
                  <a:pt x="717" y="1664"/>
                </a:cubicBezTo>
                <a:cubicBezTo>
                  <a:pt x="702" y="1558"/>
                  <a:pt x="700" y="1451"/>
                  <a:pt x="689" y="1344"/>
                </a:cubicBezTo>
                <a:cubicBezTo>
                  <a:pt x="692" y="1240"/>
                  <a:pt x="670" y="991"/>
                  <a:pt x="744" y="877"/>
                </a:cubicBezTo>
                <a:cubicBezTo>
                  <a:pt x="757" y="812"/>
                  <a:pt x="776" y="789"/>
                  <a:pt x="826" y="749"/>
                </a:cubicBezTo>
                <a:cubicBezTo>
                  <a:pt x="833" y="744"/>
                  <a:pt x="837" y="734"/>
                  <a:pt x="845" y="731"/>
                </a:cubicBezTo>
                <a:cubicBezTo>
                  <a:pt x="868" y="722"/>
                  <a:pt x="918" y="713"/>
                  <a:pt x="918" y="713"/>
                </a:cubicBezTo>
                <a:cubicBezTo>
                  <a:pt x="994" y="716"/>
                  <a:pt x="1070" y="717"/>
                  <a:pt x="1146" y="722"/>
                </a:cubicBezTo>
                <a:cubicBezTo>
                  <a:pt x="1188" y="725"/>
                  <a:pt x="1202" y="744"/>
                  <a:pt x="1238" y="768"/>
                </a:cubicBezTo>
                <a:cubicBezTo>
                  <a:pt x="1247" y="774"/>
                  <a:pt x="1265" y="786"/>
                  <a:pt x="1265" y="786"/>
                </a:cubicBezTo>
                <a:cubicBezTo>
                  <a:pt x="1271" y="795"/>
                  <a:pt x="1276" y="805"/>
                  <a:pt x="1283" y="813"/>
                </a:cubicBezTo>
                <a:cubicBezTo>
                  <a:pt x="1297" y="829"/>
                  <a:pt x="1317" y="841"/>
                  <a:pt x="1329" y="859"/>
                </a:cubicBezTo>
                <a:cubicBezTo>
                  <a:pt x="1353" y="894"/>
                  <a:pt x="1373" y="929"/>
                  <a:pt x="1402" y="960"/>
                </a:cubicBezTo>
                <a:cubicBezTo>
                  <a:pt x="1409" y="1007"/>
                  <a:pt x="1419" y="1043"/>
                  <a:pt x="1430" y="1088"/>
                </a:cubicBezTo>
                <a:cubicBezTo>
                  <a:pt x="1436" y="1248"/>
                  <a:pt x="1435" y="1398"/>
                  <a:pt x="1466" y="1554"/>
                </a:cubicBezTo>
                <a:cubicBezTo>
                  <a:pt x="1475" y="1598"/>
                  <a:pt x="1472" y="1647"/>
                  <a:pt x="1485" y="1691"/>
                </a:cubicBezTo>
                <a:cubicBezTo>
                  <a:pt x="1525" y="1823"/>
                  <a:pt x="1485" y="1639"/>
                  <a:pt x="1512" y="1764"/>
                </a:cubicBezTo>
                <a:cubicBezTo>
                  <a:pt x="1534" y="1863"/>
                  <a:pt x="1521" y="1956"/>
                  <a:pt x="1594" y="2029"/>
                </a:cubicBezTo>
                <a:cubicBezTo>
                  <a:pt x="1607" y="2082"/>
                  <a:pt x="1646" y="2121"/>
                  <a:pt x="1677" y="2167"/>
                </a:cubicBezTo>
                <a:cubicBezTo>
                  <a:pt x="1703" y="2206"/>
                  <a:pt x="1708" y="2235"/>
                  <a:pt x="1741" y="2267"/>
                </a:cubicBezTo>
                <a:cubicBezTo>
                  <a:pt x="1749" y="2310"/>
                  <a:pt x="1764" y="2357"/>
                  <a:pt x="1786" y="2395"/>
                </a:cubicBezTo>
                <a:cubicBezTo>
                  <a:pt x="1799" y="2418"/>
                  <a:pt x="1820" y="2436"/>
                  <a:pt x="1832" y="2459"/>
                </a:cubicBezTo>
                <a:cubicBezTo>
                  <a:pt x="1844" y="2483"/>
                  <a:pt x="1850" y="2512"/>
                  <a:pt x="1869" y="2532"/>
                </a:cubicBezTo>
                <a:cubicBezTo>
                  <a:pt x="1884" y="2547"/>
                  <a:pt x="1899" y="2563"/>
                  <a:pt x="1914" y="2578"/>
                </a:cubicBezTo>
                <a:cubicBezTo>
                  <a:pt x="1923" y="2587"/>
                  <a:pt x="1942" y="2605"/>
                  <a:pt x="1942" y="2605"/>
                </a:cubicBezTo>
                <a:cubicBezTo>
                  <a:pt x="1945" y="2614"/>
                  <a:pt x="1945" y="2625"/>
                  <a:pt x="1951" y="2633"/>
                </a:cubicBezTo>
                <a:cubicBezTo>
                  <a:pt x="1967" y="2654"/>
                  <a:pt x="2006" y="2688"/>
                  <a:pt x="2006" y="2688"/>
                </a:cubicBezTo>
                <a:cubicBezTo>
                  <a:pt x="2031" y="2762"/>
                  <a:pt x="1993" y="2674"/>
                  <a:pt x="2042" y="2724"/>
                </a:cubicBezTo>
                <a:cubicBezTo>
                  <a:pt x="2049" y="2731"/>
                  <a:pt x="2045" y="2744"/>
                  <a:pt x="2051" y="2752"/>
                </a:cubicBezTo>
                <a:cubicBezTo>
                  <a:pt x="2073" y="2782"/>
                  <a:pt x="2115" y="2816"/>
                  <a:pt x="2143" y="2843"/>
                </a:cubicBezTo>
                <a:cubicBezTo>
                  <a:pt x="2162" y="2861"/>
                  <a:pt x="2170" y="2888"/>
                  <a:pt x="2189" y="2907"/>
                </a:cubicBezTo>
                <a:cubicBezTo>
                  <a:pt x="2240" y="2958"/>
                  <a:pt x="2295" y="3011"/>
                  <a:pt x="2335" y="3072"/>
                </a:cubicBezTo>
                <a:cubicBezTo>
                  <a:pt x="2342" y="3083"/>
                  <a:pt x="2345" y="3098"/>
                  <a:pt x="2353" y="3108"/>
                </a:cubicBezTo>
                <a:cubicBezTo>
                  <a:pt x="2406" y="3174"/>
                  <a:pt x="2469" y="3222"/>
                  <a:pt x="2518" y="3291"/>
                </a:cubicBezTo>
                <a:cubicBezTo>
                  <a:pt x="2512" y="3297"/>
                  <a:pt x="2499" y="3309"/>
                  <a:pt x="2499" y="3309"/>
                </a:cubicBezTo>
                <a:lnTo>
                  <a:pt x="2526" y="3262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8168" name="Oval 8">
            <a:extLst>
              <a:ext uri="{FF2B5EF4-FFF2-40B4-BE49-F238E27FC236}">
                <a16:creationId xmlns:a16="http://schemas.microsoft.com/office/drawing/2014/main" id="{F04E9373-90E0-40BA-88E2-0B30CC56A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8515" y="6406096"/>
            <a:ext cx="504825" cy="504825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103C738-BE3C-4232-9F00-F6CB39279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249" y="1861793"/>
            <a:ext cx="3225064" cy="445046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F7B4A45-B103-43C0-85D4-72D797E0D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241" y="432053"/>
            <a:ext cx="10018961" cy="119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193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C4A89BB-D89F-4F67-8266-CE9FEB661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8241" y="957739"/>
            <a:ext cx="6063180" cy="523062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D20D935-1749-4283-80CE-75810DD334AE}"/>
              </a:ext>
            </a:extLst>
          </p:cNvPr>
          <p:cNvSpPr txBox="1"/>
          <p:nvPr/>
        </p:nvSpPr>
        <p:spPr>
          <a:xfrm>
            <a:off x="591127" y="1560944"/>
            <a:ext cx="41101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Normalmente, la nostra Terra ha una carica elettrostatica negativa, mentre l’alta atmosfera risulta positiva (ha meno elettroni)</a:t>
            </a:r>
          </a:p>
        </p:txBody>
      </p:sp>
    </p:spTree>
    <p:extLst>
      <p:ext uri="{BB962C8B-B14F-4D97-AF65-F5344CB8AC3E}">
        <p14:creationId xmlns:p14="http://schemas.microsoft.com/office/powerpoint/2010/main" val="1277313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11E1C1-1710-47DD-9B63-F349409DC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Tre tipi di temporali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1517134-A9A7-49EC-B0EA-31624C820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Frontali</a:t>
            </a:r>
          </a:p>
          <a:p>
            <a:r>
              <a:rPr lang="it-IT" dirty="0"/>
              <a:t>Da irruzione fredda</a:t>
            </a:r>
          </a:p>
          <a:p>
            <a:r>
              <a:rPr lang="it-IT" dirty="0"/>
              <a:t>Di calore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C8B9F0C-8F4A-4730-B5F5-C41749BBA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8030" y="1409700"/>
            <a:ext cx="7251123" cy="483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408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96" name="Oval 24">
            <a:extLst>
              <a:ext uri="{FF2B5EF4-FFF2-40B4-BE49-F238E27FC236}">
                <a16:creationId xmlns:a16="http://schemas.microsoft.com/office/drawing/2014/main" id="{42267D2D-9E41-40E2-98E9-511216203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0825" y="3284538"/>
            <a:ext cx="649288" cy="6477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61476" name="Oval 4">
            <a:extLst>
              <a:ext uri="{FF2B5EF4-FFF2-40B4-BE49-F238E27FC236}">
                <a16:creationId xmlns:a16="http://schemas.microsoft.com/office/drawing/2014/main" id="{C5273574-F8C1-4FEE-9577-85B3A79F0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2401" y="2205039"/>
            <a:ext cx="1584325" cy="15128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61477" name="Oval 5">
            <a:extLst>
              <a:ext uri="{FF2B5EF4-FFF2-40B4-BE49-F238E27FC236}">
                <a16:creationId xmlns:a16="http://schemas.microsoft.com/office/drawing/2014/main" id="{4B98606A-CB5D-40FE-B8FE-2D77AD0FF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1764" y="1700213"/>
            <a:ext cx="649287" cy="6477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61478" name="Oval 6">
            <a:extLst>
              <a:ext uri="{FF2B5EF4-FFF2-40B4-BE49-F238E27FC236}">
                <a16:creationId xmlns:a16="http://schemas.microsoft.com/office/drawing/2014/main" id="{F4666C3B-A6C0-4A09-B07B-D134F5C76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75" y="5373688"/>
            <a:ext cx="649288" cy="6477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61479" name="Oval 7">
            <a:extLst>
              <a:ext uri="{FF2B5EF4-FFF2-40B4-BE49-F238E27FC236}">
                <a16:creationId xmlns:a16="http://schemas.microsoft.com/office/drawing/2014/main" id="{29195132-EA20-4E17-B2DD-248D03E0F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5775" y="1916113"/>
            <a:ext cx="649288" cy="6477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61480" name="Oval 8">
            <a:extLst>
              <a:ext uri="{FF2B5EF4-FFF2-40B4-BE49-F238E27FC236}">
                <a16:creationId xmlns:a16="http://schemas.microsoft.com/office/drawing/2014/main" id="{AC59951C-DB0B-4C52-93C2-177D2E5C130D}"/>
              </a:ext>
            </a:extLst>
          </p:cNvPr>
          <p:cNvSpPr>
            <a:spLocks noChangeArrowheads="1"/>
          </p:cNvSpPr>
          <p:nvPr/>
        </p:nvSpPr>
        <p:spPr bwMode="auto">
          <a:xfrm rot="20399213">
            <a:off x="5087939" y="3644900"/>
            <a:ext cx="649287" cy="6477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61481" name="Line 9">
            <a:extLst>
              <a:ext uri="{FF2B5EF4-FFF2-40B4-BE49-F238E27FC236}">
                <a16:creationId xmlns:a16="http://schemas.microsoft.com/office/drawing/2014/main" id="{B8633F9E-C5EE-4A7A-97EB-FBA31459AEAE}"/>
              </a:ext>
            </a:extLst>
          </p:cNvPr>
          <p:cNvSpPr>
            <a:spLocks noChangeShapeType="1"/>
          </p:cNvSpPr>
          <p:nvPr/>
        </p:nvSpPr>
        <p:spPr bwMode="auto">
          <a:xfrm>
            <a:off x="5375275" y="333376"/>
            <a:ext cx="0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61482" name="Line 10">
            <a:extLst>
              <a:ext uri="{FF2B5EF4-FFF2-40B4-BE49-F238E27FC236}">
                <a16:creationId xmlns:a16="http://schemas.microsoft.com/office/drawing/2014/main" id="{1511103F-E8CD-4E42-83A7-9C1DA9BC339E}"/>
              </a:ext>
            </a:extLst>
          </p:cNvPr>
          <p:cNvSpPr>
            <a:spLocks noChangeShapeType="1"/>
          </p:cNvSpPr>
          <p:nvPr/>
        </p:nvSpPr>
        <p:spPr bwMode="auto">
          <a:xfrm>
            <a:off x="5951538" y="333375"/>
            <a:ext cx="0" cy="1582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61483" name="Line 11">
            <a:extLst>
              <a:ext uri="{FF2B5EF4-FFF2-40B4-BE49-F238E27FC236}">
                <a16:creationId xmlns:a16="http://schemas.microsoft.com/office/drawing/2014/main" id="{13E09965-6D8D-4C7B-9DAB-EA7E58A90E37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1900" y="620714"/>
            <a:ext cx="0" cy="1512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61484" name="Line 12">
            <a:extLst>
              <a:ext uri="{FF2B5EF4-FFF2-40B4-BE49-F238E27FC236}">
                <a16:creationId xmlns:a16="http://schemas.microsoft.com/office/drawing/2014/main" id="{D5FE2E64-229B-496D-B425-B0239BD4B4C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72263" y="476250"/>
            <a:ext cx="0" cy="1873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61485" name="Text Box 13">
            <a:extLst>
              <a:ext uri="{FF2B5EF4-FFF2-40B4-BE49-F238E27FC236}">
                <a16:creationId xmlns:a16="http://schemas.microsoft.com/office/drawing/2014/main" id="{DE993CB7-23E4-433E-AEF3-DE08A8719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376" y="3573464"/>
            <a:ext cx="49244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3600"/>
              <a:t>+</a:t>
            </a:r>
          </a:p>
        </p:txBody>
      </p:sp>
      <p:sp>
        <p:nvSpPr>
          <p:cNvPr id="361486" name="Text Box 14">
            <a:extLst>
              <a:ext uri="{FF2B5EF4-FFF2-40B4-BE49-F238E27FC236}">
                <a16:creationId xmlns:a16="http://schemas.microsoft.com/office/drawing/2014/main" id="{7116863C-7C12-4A3D-AB33-7CC6A19B0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226" y="1628776"/>
            <a:ext cx="49244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3600"/>
              <a:t>+</a:t>
            </a:r>
          </a:p>
        </p:txBody>
      </p:sp>
      <p:sp>
        <p:nvSpPr>
          <p:cNvPr id="361487" name="Text Box 15">
            <a:extLst>
              <a:ext uri="{FF2B5EF4-FFF2-40B4-BE49-F238E27FC236}">
                <a16:creationId xmlns:a16="http://schemas.microsoft.com/office/drawing/2014/main" id="{9B64CABB-86BB-480C-9B33-9803717C6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901" y="2852739"/>
            <a:ext cx="49244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3600"/>
              <a:t>+</a:t>
            </a:r>
          </a:p>
        </p:txBody>
      </p:sp>
      <p:sp>
        <p:nvSpPr>
          <p:cNvPr id="361488" name="Text Box 16">
            <a:extLst>
              <a:ext uri="{FF2B5EF4-FFF2-40B4-BE49-F238E27FC236}">
                <a16:creationId xmlns:a16="http://schemas.microsoft.com/office/drawing/2014/main" id="{2B3A6F53-BA57-49D9-B679-17594BB479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5276" y="2924176"/>
            <a:ext cx="49244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3600"/>
              <a:t>+</a:t>
            </a:r>
          </a:p>
        </p:txBody>
      </p:sp>
      <p:sp>
        <p:nvSpPr>
          <p:cNvPr id="361489" name="Text Box 17">
            <a:extLst>
              <a:ext uri="{FF2B5EF4-FFF2-40B4-BE49-F238E27FC236}">
                <a16:creationId xmlns:a16="http://schemas.microsoft.com/office/drawing/2014/main" id="{B796DB76-FC8A-4C6E-B782-31B2F1724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4564" y="3141664"/>
            <a:ext cx="49244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3600"/>
              <a:t>+</a:t>
            </a:r>
          </a:p>
        </p:txBody>
      </p:sp>
      <p:sp>
        <p:nvSpPr>
          <p:cNvPr id="361490" name="Text Box 18">
            <a:extLst>
              <a:ext uri="{FF2B5EF4-FFF2-40B4-BE49-F238E27FC236}">
                <a16:creationId xmlns:a16="http://schemas.microsoft.com/office/drawing/2014/main" id="{8AF77865-29EE-4203-BAA4-A9CC86DC3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201" y="3141664"/>
            <a:ext cx="49244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3600"/>
              <a:t>+</a:t>
            </a:r>
          </a:p>
        </p:txBody>
      </p:sp>
      <p:sp>
        <p:nvSpPr>
          <p:cNvPr id="361491" name="Text Box 19">
            <a:extLst>
              <a:ext uri="{FF2B5EF4-FFF2-40B4-BE49-F238E27FC236}">
                <a16:creationId xmlns:a16="http://schemas.microsoft.com/office/drawing/2014/main" id="{CA7AA38D-8B0C-4A97-93BE-5F8E862F9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1" y="3284539"/>
            <a:ext cx="49244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3600"/>
              <a:t>+</a:t>
            </a:r>
          </a:p>
        </p:txBody>
      </p:sp>
      <p:sp>
        <p:nvSpPr>
          <p:cNvPr id="361492" name="Text Box 20">
            <a:extLst>
              <a:ext uri="{FF2B5EF4-FFF2-40B4-BE49-F238E27FC236}">
                <a16:creationId xmlns:a16="http://schemas.microsoft.com/office/drawing/2014/main" id="{593826A3-AE1E-4AF5-AAED-25CCA86E9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463" y="2276475"/>
            <a:ext cx="336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3600"/>
              <a:t>-</a:t>
            </a:r>
          </a:p>
        </p:txBody>
      </p:sp>
      <p:sp>
        <p:nvSpPr>
          <p:cNvPr id="361493" name="Text Box 21">
            <a:extLst>
              <a:ext uri="{FF2B5EF4-FFF2-40B4-BE49-F238E27FC236}">
                <a16:creationId xmlns:a16="http://schemas.microsoft.com/office/drawing/2014/main" id="{229E7CD6-0798-4124-8363-AB5C44B54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7214" y="1916114"/>
            <a:ext cx="49244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3600"/>
              <a:t>+</a:t>
            </a:r>
          </a:p>
        </p:txBody>
      </p:sp>
      <p:sp>
        <p:nvSpPr>
          <p:cNvPr id="361494" name="Oval 22">
            <a:extLst>
              <a:ext uri="{FF2B5EF4-FFF2-40B4-BE49-F238E27FC236}">
                <a16:creationId xmlns:a16="http://schemas.microsoft.com/office/drawing/2014/main" id="{CDDFB1DE-39D4-4914-86FC-77F2213715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7664" y="5661025"/>
            <a:ext cx="649287" cy="6477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61495" name="Oval 23">
            <a:extLst>
              <a:ext uri="{FF2B5EF4-FFF2-40B4-BE49-F238E27FC236}">
                <a16:creationId xmlns:a16="http://schemas.microsoft.com/office/drawing/2014/main" id="{E1A67124-0B85-47D6-9993-89642E6C3B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2175" y="4724400"/>
            <a:ext cx="649288" cy="6477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61497" name="Oval 25">
            <a:extLst>
              <a:ext uri="{FF2B5EF4-FFF2-40B4-BE49-F238E27FC236}">
                <a16:creationId xmlns:a16="http://schemas.microsoft.com/office/drawing/2014/main" id="{13BE0479-4D61-4E82-906A-11D0092DC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3564" y="4292600"/>
            <a:ext cx="649287" cy="6477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61498" name="Oval 26">
            <a:extLst>
              <a:ext uri="{FF2B5EF4-FFF2-40B4-BE49-F238E27FC236}">
                <a16:creationId xmlns:a16="http://schemas.microsoft.com/office/drawing/2014/main" id="{03AC7671-B5F1-4982-B1FD-4119C2458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1538" y="3789363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61499" name="Oval 27">
            <a:extLst>
              <a:ext uri="{FF2B5EF4-FFF2-40B4-BE49-F238E27FC236}">
                <a16:creationId xmlns:a16="http://schemas.microsoft.com/office/drawing/2014/main" id="{1E0BED58-3426-478F-9A61-0ED33C36B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1675" y="3357563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61500" name="Oval 28">
            <a:extLst>
              <a:ext uri="{FF2B5EF4-FFF2-40B4-BE49-F238E27FC236}">
                <a16:creationId xmlns:a16="http://schemas.microsoft.com/office/drawing/2014/main" id="{5A07660A-D579-4C9A-B49E-B49EE90ED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513" y="3933825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61501" name="Oval 29">
            <a:extLst>
              <a:ext uri="{FF2B5EF4-FFF2-40B4-BE49-F238E27FC236}">
                <a16:creationId xmlns:a16="http://schemas.microsoft.com/office/drawing/2014/main" id="{75936B34-6E8F-445B-B6B2-5A0EE140D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713" y="2565400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61502" name="Oval 30">
            <a:extLst>
              <a:ext uri="{FF2B5EF4-FFF2-40B4-BE49-F238E27FC236}">
                <a16:creationId xmlns:a16="http://schemas.microsoft.com/office/drawing/2014/main" id="{7DD233B2-F115-4F1C-A035-FB999A04D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2038" y="2708275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61503" name="Line 31">
            <a:extLst>
              <a:ext uri="{FF2B5EF4-FFF2-40B4-BE49-F238E27FC236}">
                <a16:creationId xmlns:a16="http://schemas.microsoft.com/office/drawing/2014/main" id="{99800428-B348-41E5-8A20-8C6BE09D5D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19513" y="5373689"/>
            <a:ext cx="0" cy="935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61504" name="Line 32">
            <a:extLst>
              <a:ext uri="{FF2B5EF4-FFF2-40B4-BE49-F238E27FC236}">
                <a16:creationId xmlns:a16="http://schemas.microsoft.com/office/drawing/2014/main" id="{F67191D5-F55A-4EAD-80FE-BF3E3CEA16B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48300" y="6021389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61505" name="Line 33">
            <a:extLst>
              <a:ext uri="{FF2B5EF4-FFF2-40B4-BE49-F238E27FC236}">
                <a16:creationId xmlns:a16="http://schemas.microsoft.com/office/drawing/2014/main" id="{91487546-84AC-4389-A62A-CA5316D5E6D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59600" y="3933826"/>
            <a:ext cx="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61506" name="Line 34">
            <a:extLst>
              <a:ext uri="{FF2B5EF4-FFF2-40B4-BE49-F238E27FC236}">
                <a16:creationId xmlns:a16="http://schemas.microsoft.com/office/drawing/2014/main" id="{4FCC0E34-731C-4FFE-8BBD-67E50C01359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904288" y="4868864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61507" name="Line 35">
            <a:extLst>
              <a:ext uri="{FF2B5EF4-FFF2-40B4-BE49-F238E27FC236}">
                <a16:creationId xmlns:a16="http://schemas.microsoft.com/office/drawing/2014/main" id="{3E9714EF-BFE9-445F-92EC-862347030D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53979" y="2275107"/>
            <a:ext cx="535146" cy="82924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61508" name="Text Box 36">
            <a:extLst>
              <a:ext uri="{FF2B5EF4-FFF2-40B4-BE49-F238E27FC236}">
                <a16:creationId xmlns:a16="http://schemas.microsoft.com/office/drawing/2014/main" id="{7362698D-228A-4733-98DD-930B7804F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8663" y="2060575"/>
            <a:ext cx="336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3600"/>
              <a:t>-</a:t>
            </a:r>
          </a:p>
        </p:txBody>
      </p:sp>
      <p:sp>
        <p:nvSpPr>
          <p:cNvPr id="361509" name="Text Box 37">
            <a:extLst>
              <a:ext uri="{FF2B5EF4-FFF2-40B4-BE49-F238E27FC236}">
                <a16:creationId xmlns:a16="http://schemas.microsoft.com/office/drawing/2014/main" id="{4BAF30FE-1CD4-476B-80F5-F0184276F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5275" y="2349500"/>
            <a:ext cx="336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3600"/>
              <a:t>-</a:t>
            </a:r>
          </a:p>
        </p:txBody>
      </p:sp>
      <p:sp>
        <p:nvSpPr>
          <p:cNvPr id="361510" name="Text Box 38">
            <a:extLst>
              <a:ext uri="{FF2B5EF4-FFF2-40B4-BE49-F238E27FC236}">
                <a16:creationId xmlns:a16="http://schemas.microsoft.com/office/drawing/2014/main" id="{5ABBFBF5-893D-40B1-AE7B-26D3047AF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6138" y="157163"/>
            <a:ext cx="275985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800"/>
              <a:t>Polarità naturale +</a:t>
            </a:r>
          </a:p>
        </p:txBody>
      </p:sp>
      <p:sp>
        <p:nvSpPr>
          <p:cNvPr id="361511" name="Text Box 39">
            <a:extLst>
              <a:ext uri="{FF2B5EF4-FFF2-40B4-BE49-F238E27FC236}">
                <a16:creationId xmlns:a16="http://schemas.microsoft.com/office/drawing/2014/main" id="{CC43D6C4-24A1-4247-8596-F6C2BC8EF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9014" y="6205538"/>
            <a:ext cx="26332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800"/>
              <a:t>Polarità naturale -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74E8986-A2B1-4CC1-BC72-2D4593A9308B}"/>
              </a:ext>
            </a:extLst>
          </p:cNvPr>
          <p:cNvSpPr txBox="1"/>
          <p:nvPr/>
        </p:nvSpPr>
        <p:spPr>
          <a:xfrm>
            <a:off x="5857625" y="5476359"/>
            <a:ext cx="1724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Gocce di pioggia</a:t>
            </a:r>
          </a:p>
        </p:txBody>
      </p:sp>
    </p:spTree>
    <p:extLst>
      <p:ext uri="{BB962C8B-B14F-4D97-AF65-F5344CB8AC3E}">
        <p14:creationId xmlns:p14="http://schemas.microsoft.com/office/powerpoint/2010/main" val="1420826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>
            <a:extLst>
              <a:ext uri="{FF2B5EF4-FFF2-40B4-BE49-F238E27FC236}">
                <a16:creationId xmlns:a16="http://schemas.microsoft.com/office/drawing/2014/main" id="{1CEF0719-0461-46D3-B1CB-A20D5F6918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115888"/>
            <a:ext cx="8229600" cy="1143000"/>
          </a:xfrm>
        </p:spPr>
        <p:txBody>
          <a:bodyPr/>
          <a:lstStyle/>
          <a:p>
            <a:r>
              <a:rPr lang="it-IT" altLang="it-IT"/>
              <a:t>Fulmini</a:t>
            </a:r>
          </a:p>
        </p:txBody>
      </p:sp>
      <p:pic>
        <p:nvPicPr>
          <p:cNvPr id="120835" name="Picture 3">
            <a:extLst>
              <a:ext uri="{FF2B5EF4-FFF2-40B4-BE49-F238E27FC236}">
                <a16:creationId xmlns:a16="http://schemas.microsoft.com/office/drawing/2014/main" id="{7A941E7C-19E0-41C7-BDAB-AB1F54DBB48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24338" y="981076"/>
            <a:ext cx="6113462" cy="4752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0837" name="Rectangle 5">
            <a:extLst>
              <a:ext uri="{FF2B5EF4-FFF2-40B4-BE49-F238E27FC236}">
                <a16:creationId xmlns:a16="http://schemas.microsoft.com/office/drawing/2014/main" id="{0D4F8679-BB7E-4BBA-8C6F-C408035D3C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438" y="2276476"/>
            <a:ext cx="6350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b="1">
                <a:solidFill>
                  <a:srgbClr val="FF0000"/>
                </a:solidFill>
              </a:rPr>
              <a:t>+ + + + + + + + + + + + + + +</a:t>
            </a:r>
          </a:p>
        </p:txBody>
      </p:sp>
      <p:sp>
        <p:nvSpPr>
          <p:cNvPr id="120838" name="Rectangle 6">
            <a:extLst>
              <a:ext uri="{FF2B5EF4-FFF2-40B4-BE49-F238E27FC236}">
                <a16:creationId xmlns:a16="http://schemas.microsoft.com/office/drawing/2014/main" id="{C6EA06C9-F10E-417A-BA65-639D2A69A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175" y="2060576"/>
            <a:ext cx="6350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b="1">
                <a:solidFill>
                  <a:srgbClr val="FF0000"/>
                </a:solidFill>
              </a:rPr>
              <a:t>+ + + + + + + + + + + + + + +</a:t>
            </a:r>
          </a:p>
        </p:txBody>
      </p:sp>
      <p:sp>
        <p:nvSpPr>
          <p:cNvPr id="120839" name="Rectangle 7">
            <a:extLst>
              <a:ext uri="{FF2B5EF4-FFF2-40B4-BE49-F238E27FC236}">
                <a16:creationId xmlns:a16="http://schemas.microsoft.com/office/drawing/2014/main" id="{A09C17DE-2343-4969-B993-3CD92C8120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175" y="6092826"/>
            <a:ext cx="6350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b="1">
                <a:solidFill>
                  <a:srgbClr val="FF0000"/>
                </a:solidFill>
              </a:rPr>
              <a:t>+ + + + + + + + + + + + + + +</a:t>
            </a:r>
          </a:p>
        </p:txBody>
      </p:sp>
      <p:sp>
        <p:nvSpPr>
          <p:cNvPr id="120840" name="Rectangle 8">
            <a:extLst>
              <a:ext uri="{FF2B5EF4-FFF2-40B4-BE49-F238E27FC236}">
                <a16:creationId xmlns:a16="http://schemas.microsoft.com/office/drawing/2014/main" id="{811DF0D3-67CD-4000-9C28-FB205632C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2400" y="4724400"/>
            <a:ext cx="4895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sz="2400" b="1">
                <a:solidFill>
                  <a:srgbClr val="000099"/>
                </a:solidFill>
              </a:rPr>
              <a:t>_  _  _  _  _  _  _  _  _  _  _ </a:t>
            </a:r>
          </a:p>
        </p:txBody>
      </p:sp>
      <p:sp>
        <p:nvSpPr>
          <p:cNvPr id="120841" name="Rectangle 9">
            <a:extLst>
              <a:ext uri="{FF2B5EF4-FFF2-40B4-BE49-F238E27FC236}">
                <a16:creationId xmlns:a16="http://schemas.microsoft.com/office/drawing/2014/main" id="{01FFA319-98C0-4994-9B9C-F9191F0FA8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4940300"/>
            <a:ext cx="4895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sz="2400" b="1">
                <a:solidFill>
                  <a:srgbClr val="000099"/>
                </a:solidFill>
              </a:rPr>
              <a:t>_  _  _  _  _  _  _  _  _  _  _ </a:t>
            </a:r>
          </a:p>
        </p:txBody>
      </p:sp>
      <p:sp>
        <p:nvSpPr>
          <p:cNvPr id="120842" name="Rectangle 10">
            <a:extLst>
              <a:ext uri="{FF2B5EF4-FFF2-40B4-BE49-F238E27FC236}">
                <a16:creationId xmlns:a16="http://schemas.microsoft.com/office/drawing/2014/main" id="{F62F1EAA-9A2A-4E32-A068-3E84249A62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3926" y="6021388"/>
            <a:ext cx="2124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sz="2400" b="1">
                <a:solidFill>
                  <a:srgbClr val="000099"/>
                </a:solidFill>
              </a:rPr>
              <a:t>_  _  _  _  _  </a:t>
            </a:r>
          </a:p>
        </p:txBody>
      </p:sp>
      <p:sp>
        <p:nvSpPr>
          <p:cNvPr id="120843" name="Freeform 11">
            <a:extLst>
              <a:ext uri="{FF2B5EF4-FFF2-40B4-BE49-F238E27FC236}">
                <a16:creationId xmlns:a16="http://schemas.microsoft.com/office/drawing/2014/main" id="{D51A188B-6AB5-4B44-AB92-AC96D1425520}"/>
              </a:ext>
            </a:extLst>
          </p:cNvPr>
          <p:cNvSpPr>
            <a:spLocks/>
          </p:cNvSpPr>
          <p:nvPr/>
        </p:nvSpPr>
        <p:spPr bwMode="auto">
          <a:xfrm>
            <a:off x="8832850" y="2492375"/>
            <a:ext cx="1295400" cy="3816350"/>
          </a:xfrm>
          <a:custGeom>
            <a:avLst/>
            <a:gdLst>
              <a:gd name="T0" fmla="*/ 0 w 871"/>
              <a:gd name="T1" fmla="*/ 0 h 2624"/>
              <a:gd name="T2" fmla="*/ 183 w 871"/>
              <a:gd name="T3" fmla="*/ 192 h 2624"/>
              <a:gd name="T4" fmla="*/ 402 w 871"/>
              <a:gd name="T5" fmla="*/ 402 h 2624"/>
              <a:gd name="T6" fmla="*/ 320 w 871"/>
              <a:gd name="T7" fmla="*/ 512 h 2624"/>
              <a:gd name="T8" fmla="*/ 247 w 871"/>
              <a:gd name="T9" fmla="*/ 585 h 2624"/>
              <a:gd name="T10" fmla="*/ 229 w 871"/>
              <a:gd name="T11" fmla="*/ 612 h 2624"/>
              <a:gd name="T12" fmla="*/ 201 w 871"/>
              <a:gd name="T13" fmla="*/ 640 h 2624"/>
              <a:gd name="T14" fmla="*/ 183 w 871"/>
              <a:gd name="T15" fmla="*/ 676 h 2624"/>
              <a:gd name="T16" fmla="*/ 92 w 871"/>
              <a:gd name="T17" fmla="*/ 777 h 2624"/>
              <a:gd name="T18" fmla="*/ 201 w 871"/>
              <a:gd name="T19" fmla="*/ 887 h 2624"/>
              <a:gd name="T20" fmla="*/ 338 w 871"/>
              <a:gd name="T21" fmla="*/ 1006 h 2624"/>
              <a:gd name="T22" fmla="*/ 293 w 871"/>
              <a:gd name="T23" fmla="*/ 1124 h 2624"/>
              <a:gd name="T24" fmla="*/ 375 w 871"/>
              <a:gd name="T25" fmla="*/ 1271 h 2624"/>
              <a:gd name="T26" fmla="*/ 457 w 871"/>
              <a:gd name="T27" fmla="*/ 1335 h 2624"/>
              <a:gd name="T28" fmla="*/ 503 w 871"/>
              <a:gd name="T29" fmla="*/ 1353 h 2624"/>
              <a:gd name="T30" fmla="*/ 558 w 871"/>
              <a:gd name="T31" fmla="*/ 1390 h 2624"/>
              <a:gd name="T32" fmla="*/ 604 w 871"/>
              <a:gd name="T33" fmla="*/ 1417 h 2624"/>
              <a:gd name="T34" fmla="*/ 567 w 871"/>
              <a:gd name="T35" fmla="*/ 1408 h 2624"/>
              <a:gd name="T36" fmla="*/ 457 w 871"/>
              <a:gd name="T37" fmla="*/ 1499 h 2624"/>
              <a:gd name="T38" fmla="*/ 393 w 871"/>
              <a:gd name="T39" fmla="*/ 1545 h 2624"/>
              <a:gd name="T40" fmla="*/ 375 w 871"/>
              <a:gd name="T41" fmla="*/ 1572 h 2624"/>
              <a:gd name="T42" fmla="*/ 357 w 871"/>
              <a:gd name="T43" fmla="*/ 1591 h 2624"/>
              <a:gd name="T44" fmla="*/ 393 w 871"/>
              <a:gd name="T45" fmla="*/ 1664 h 2624"/>
              <a:gd name="T46" fmla="*/ 402 w 871"/>
              <a:gd name="T47" fmla="*/ 1691 h 2624"/>
              <a:gd name="T48" fmla="*/ 430 w 871"/>
              <a:gd name="T49" fmla="*/ 1710 h 2624"/>
              <a:gd name="T50" fmla="*/ 476 w 871"/>
              <a:gd name="T51" fmla="*/ 1774 h 2624"/>
              <a:gd name="T52" fmla="*/ 485 w 871"/>
              <a:gd name="T53" fmla="*/ 1801 h 2624"/>
              <a:gd name="T54" fmla="*/ 466 w 871"/>
              <a:gd name="T55" fmla="*/ 1819 h 2624"/>
              <a:gd name="T56" fmla="*/ 421 w 871"/>
              <a:gd name="T57" fmla="*/ 1865 h 2624"/>
              <a:gd name="T58" fmla="*/ 393 w 871"/>
              <a:gd name="T59" fmla="*/ 1892 h 2624"/>
              <a:gd name="T60" fmla="*/ 375 w 871"/>
              <a:gd name="T61" fmla="*/ 1911 h 2624"/>
              <a:gd name="T62" fmla="*/ 430 w 871"/>
              <a:gd name="T63" fmla="*/ 1956 h 2624"/>
              <a:gd name="T64" fmla="*/ 622 w 871"/>
              <a:gd name="T65" fmla="*/ 2084 h 2624"/>
              <a:gd name="T66" fmla="*/ 631 w 871"/>
              <a:gd name="T67" fmla="*/ 2203 h 2624"/>
              <a:gd name="T68" fmla="*/ 640 w 871"/>
              <a:gd name="T69" fmla="*/ 2258 h 2624"/>
              <a:gd name="T70" fmla="*/ 658 w 871"/>
              <a:gd name="T71" fmla="*/ 2404 h 2624"/>
              <a:gd name="T72" fmla="*/ 777 w 871"/>
              <a:gd name="T73" fmla="*/ 2496 h 2624"/>
              <a:gd name="T74" fmla="*/ 832 w 871"/>
              <a:gd name="T75" fmla="*/ 2514 h 2624"/>
              <a:gd name="T76" fmla="*/ 841 w 871"/>
              <a:gd name="T77" fmla="*/ 2542 h 2624"/>
              <a:gd name="T78" fmla="*/ 860 w 871"/>
              <a:gd name="T79" fmla="*/ 2560 h 2624"/>
              <a:gd name="T80" fmla="*/ 869 w 871"/>
              <a:gd name="T81" fmla="*/ 2624 h 26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71" h="2624">
                <a:moveTo>
                  <a:pt x="0" y="0"/>
                </a:moveTo>
                <a:cubicBezTo>
                  <a:pt x="79" y="51"/>
                  <a:pt x="119" y="127"/>
                  <a:pt x="183" y="192"/>
                </a:cubicBezTo>
                <a:cubicBezTo>
                  <a:pt x="245" y="255"/>
                  <a:pt x="353" y="328"/>
                  <a:pt x="402" y="402"/>
                </a:cubicBezTo>
                <a:cubicBezTo>
                  <a:pt x="384" y="429"/>
                  <a:pt x="339" y="493"/>
                  <a:pt x="320" y="512"/>
                </a:cubicBezTo>
                <a:cubicBezTo>
                  <a:pt x="296" y="536"/>
                  <a:pt x="266" y="556"/>
                  <a:pt x="247" y="585"/>
                </a:cubicBezTo>
                <a:cubicBezTo>
                  <a:pt x="241" y="594"/>
                  <a:pt x="236" y="604"/>
                  <a:pt x="229" y="612"/>
                </a:cubicBezTo>
                <a:cubicBezTo>
                  <a:pt x="221" y="622"/>
                  <a:pt x="209" y="629"/>
                  <a:pt x="201" y="640"/>
                </a:cubicBezTo>
                <a:cubicBezTo>
                  <a:pt x="193" y="651"/>
                  <a:pt x="191" y="666"/>
                  <a:pt x="183" y="676"/>
                </a:cubicBezTo>
                <a:cubicBezTo>
                  <a:pt x="152" y="715"/>
                  <a:pt x="119" y="737"/>
                  <a:pt x="92" y="777"/>
                </a:cubicBezTo>
                <a:cubicBezTo>
                  <a:pt x="113" y="841"/>
                  <a:pt x="158" y="845"/>
                  <a:pt x="201" y="887"/>
                </a:cubicBezTo>
                <a:cubicBezTo>
                  <a:pt x="245" y="930"/>
                  <a:pt x="296" y="962"/>
                  <a:pt x="338" y="1006"/>
                </a:cubicBezTo>
                <a:cubicBezTo>
                  <a:pt x="325" y="1053"/>
                  <a:pt x="319" y="1085"/>
                  <a:pt x="293" y="1124"/>
                </a:cubicBezTo>
                <a:cubicBezTo>
                  <a:pt x="269" y="1200"/>
                  <a:pt x="318" y="1231"/>
                  <a:pt x="375" y="1271"/>
                </a:cubicBezTo>
                <a:cubicBezTo>
                  <a:pt x="403" y="1291"/>
                  <a:pt x="427" y="1317"/>
                  <a:pt x="457" y="1335"/>
                </a:cubicBezTo>
                <a:cubicBezTo>
                  <a:pt x="471" y="1344"/>
                  <a:pt x="489" y="1345"/>
                  <a:pt x="503" y="1353"/>
                </a:cubicBezTo>
                <a:cubicBezTo>
                  <a:pt x="522" y="1364"/>
                  <a:pt x="540" y="1378"/>
                  <a:pt x="558" y="1390"/>
                </a:cubicBezTo>
                <a:cubicBezTo>
                  <a:pt x="573" y="1400"/>
                  <a:pt x="596" y="1401"/>
                  <a:pt x="604" y="1417"/>
                </a:cubicBezTo>
                <a:cubicBezTo>
                  <a:pt x="610" y="1428"/>
                  <a:pt x="579" y="1411"/>
                  <a:pt x="567" y="1408"/>
                </a:cubicBezTo>
                <a:cubicBezTo>
                  <a:pt x="519" y="1424"/>
                  <a:pt x="491" y="1465"/>
                  <a:pt x="457" y="1499"/>
                </a:cubicBezTo>
                <a:cubicBezTo>
                  <a:pt x="440" y="1516"/>
                  <a:pt x="413" y="1532"/>
                  <a:pt x="393" y="1545"/>
                </a:cubicBezTo>
                <a:cubicBezTo>
                  <a:pt x="387" y="1554"/>
                  <a:pt x="382" y="1563"/>
                  <a:pt x="375" y="1572"/>
                </a:cubicBezTo>
                <a:cubicBezTo>
                  <a:pt x="370" y="1579"/>
                  <a:pt x="357" y="1582"/>
                  <a:pt x="357" y="1591"/>
                </a:cubicBezTo>
                <a:cubicBezTo>
                  <a:pt x="357" y="1620"/>
                  <a:pt x="381" y="1640"/>
                  <a:pt x="393" y="1664"/>
                </a:cubicBezTo>
                <a:cubicBezTo>
                  <a:pt x="397" y="1673"/>
                  <a:pt x="396" y="1684"/>
                  <a:pt x="402" y="1691"/>
                </a:cubicBezTo>
                <a:cubicBezTo>
                  <a:pt x="409" y="1700"/>
                  <a:pt x="422" y="1702"/>
                  <a:pt x="430" y="1710"/>
                </a:cubicBezTo>
                <a:cubicBezTo>
                  <a:pt x="440" y="1720"/>
                  <a:pt x="466" y="1760"/>
                  <a:pt x="476" y="1774"/>
                </a:cubicBezTo>
                <a:cubicBezTo>
                  <a:pt x="479" y="1783"/>
                  <a:pt x="487" y="1792"/>
                  <a:pt x="485" y="1801"/>
                </a:cubicBezTo>
                <a:cubicBezTo>
                  <a:pt x="483" y="1810"/>
                  <a:pt x="472" y="1813"/>
                  <a:pt x="466" y="1819"/>
                </a:cubicBezTo>
                <a:cubicBezTo>
                  <a:pt x="451" y="1834"/>
                  <a:pt x="436" y="1850"/>
                  <a:pt x="421" y="1865"/>
                </a:cubicBezTo>
                <a:cubicBezTo>
                  <a:pt x="412" y="1874"/>
                  <a:pt x="402" y="1883"/>
                  <a:pt x="393" y="1892"/>
                </a:cubicBezTo>
                <a:cubicBezTo>
                  <a:pt x="387" y="1898"/>
                  <a:pt x="375" y="1911"/>
                  <a:pt x="375" y="1911"/>
                </a:cubicBezTo>
                <a:cubicBezTo>
                  <a:pt x="407" y="1959"/>
                  <a:pt x="376" y="1922"/>
                  <a:pt x="430" y="1956"/>
                </a:cubicBezTo>
                <a:cubicBezTo>
                  <a:pt x="495" y="1997"/>
                  <a:pt x="557" y="2042"/>
                  <a:pt x="622" y="2084"/>
                </a:cubicBezTo>
                <a:cubicBezTo>
                  <a:pt x="625" y="2124"/>
                  <a:pt x="627" y="2163"/>
                  <a:pt x="631" y="2203"/>
                </a:cubicBezTo>
                <a:cubicBezTo>
                  <a:pt x="633" y="2221"/>
                  <a:pt x="638" y="2240"/>
                  <a:pt x="640" y="2258"/>
                </a:cubicBezTo>
                <a:cubicBezTo>
                  <a:pt x="646" y="2307"/>
                  <a:pt x="638" y="2359"/>
                  <a:pt x="658" y="2404"/>
                </a:cubicBezTo>
                <a:cubicBezTo>
                  <a:pt x="668" y="2427"/>
                  <a:pt x="754" y="2487"/>
                  <a:pt x="777" y="2496"/>
                </a:cubicBezTo>
                <a:cubicBezTo>
                  <a:pt x="795" y="2503"/>
                  <a:pt x="832" y="2514"/>
                  <a:pt x="832" y="2514"/>
                </a:cubicBezTo>
                <a:cubicBezTo>
                  <a:pt x="835" y="2523"/>
                  <a:pt x="836" y="2534"/>
                  <a:pt x="841" y="2542"/>
                </a:cubicBezTo>
                <a:cubicBezTo>
                  <a:pt x="846" y="2549"/>
                  <a:pt x="856" y="2552"/>
                  <a:pt x="860" y="2560"/>
                </a:cubicBezTo>
                <a:cubicBezTo>
                  <a:pt x="871" y="2582"/>
                  <a:pt x="869" y="2601"/>
                  <a:pt x="869" y="2624"/>
                </a:cubicBezTo>
              </a:path>
            </a:pathLst>
          </a:custGeom>
          <a:noFill/>
          <a:ln w="76200" cmpd="sng">
            <a:solidFill>
              <a:srgbClr val="F0EB0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0844" name="Freeform 12">
            <a:extLst>
              <a:ext uri="{FF2B5EF4-FFF2-40B4-BE49-F238E27FC236}">
                <a16:creationId xmlns:a16="http://schemas.microsoft.com/office/drawing/2014/main" id="{3CCA9A29-7393-4E3A-85BF-8DFD8CFBDEE4}"/>
              </a:ext>
            </a:extLst>
          </p:cNvPr>
          <p:cNvSpPr>
            <a:spLocks/>
          </p:cNvSpPr>
          <p:nvPr/>
        </p:nvSpPr>
        <p:spPr bwMode="auto">
          <a:xfrm>
            <a:off x="8688389" y="4365626"/>
            <a:ext cx="776287" cy="2016125"/>
          </a:xfrm>
          <a:custGeom>
            <a:avLst/>
            <a:gdLst>
              <a:gd name="T0" fmla="*/ 580 w 580"/>
              <a:gd name="T1" fmla="*/ 0 h 1289"/>
              <a:gd name="T2" fmla="*/ 461 w 580"/>
              <a:gd name="T3" fmla="*/ 110 h 1289"/>
              <a:gd name="T4" fmla="*/ 424 w 580"/>
              <a:gd name="T5" fmla="*/ 155 h 1289"/>
              <a:gd name="T6" fmla="*/ 333 w 580"/>
              <a:gd name="T7" fmla="*/ 238 h 1289"/>
              <a:gd name="T8" fmla="*/ 388 w 580"/>
              <a:gd name="T9" fmla="*/ 485 h 1289"/>
              <a:gd name="T10" fmla="*/ 141 w 580"/>
              <a:gd name="T11" fmla="*/ 539 h 1289"/>
              <a:gd name="T12" fmla="*/ 196 w 580"/>
              <a:gd name="T13" fmla="*/ 814 h 1289"/>
              <a:gd name="T14" fmla="*/ 205 w 580"/>
              <a:gd name="T15" fmla="*/ 841 h 1289"/>
              <a:gd name="T16" fmla="*/ 132 w 580"/>
              <a:gd name="T17" fmla="*/ 859 h 1289"/>
              <a:gd name="T18" fmla="*/ 31 w 580"/>
              <a:gd name="T19" fmla="*/ 905 h 1289"/>
              <a:gd name="T20" fmla="*/ 4 w 580"/>
              <a:gd name="T21" fmla="*/ 923 h 1289"/>
              <a:gd name="T22" fmla="*/ 13 w 580"/>
              <a:gd name="T23" fmla="*/ 960 h 1289"/>
              <a:gd name="T24" fmla="*/ 77 w 580"/>
              <a:gd name="T25" fmla="*/ 1070 h 1289"/>
              <a:gd name="T26" fmla="*/ 68 w 580"/>
              <a:gd name="T27" fmla="*/ 1225 h 1289"/>
              <a:gd name="T28" fmla="*/ 40 w 580"/>
              <a:gd name="T29" fmla="*/ 1289 h 1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80" h="1289">
                <a:moveTo>
                  <a:pt x="580" y="0"/>
                </a:moveTo>
                <a:cubicBezTo>
                  <a:pt x="541" y="38"/>
                  <a:pt x="504" y="78"/>
                  <a:pt x="461" y="110"/>
                </a:cubicBezTo>
                <a:cubicBezTo>
                  <a:pt x="440" y="172"/>
                  <a:pt x="470" y="103"/>
                  <a:pt x="424" y="155"/>
                </a:cubicBezTo>
                <a:cubicBezTo>
                  <a:pt x="374" y="212"/>
                  <a:pt x="405" y="214"/>
                  <a:pt x="333" y="238"/>
                </a:cubicBezTo>
                <a:cubicBezTo>
                  <a:pt x="313" y="297"/>
                  <a:pt x="341" y="435"/>
                  <a:pt x="388" y="485"/>
                </a:cubicBezTo>
                <a:cubicBezTo>
                  <a:pt x="298" y="520"/>
                  <a:pt x="195" y="459"/>
                  <a:pt x="141" y="539"/>
                </a:cubicBezTo>
                <a:cubicBezTo>
                  <a:pt x="146" y="617"/>
                  <a:pt x="133" y="748"/>
                  <a:pt x="196" y="814"/>
                </a:cubicBezTo>
                <a:cubicBezTo>
                  <a:pt x="199" y="823"/>
                  <a:pt x="212" y="834"/>
                  <a:pt x="205" y="841"/>
                </a:cubicBezTo>
                <a:cubicBezTo>
                  <a:pt x="187" y="858"/>
                  <a:pt x="155" y="849"/>
                  <a:pt x="132" y="859"/>
                </a:cubicBezTo>
                <a:cubicBezTo>
                  <a:pt x="23" y="909"/>
                  <a:pt x="95" y="884"/>
                  <a:pt x="31" y="905"/>
                </a:cubicBezTo>
                <a:cubicBezTo>
                  <a:pt x="22" y="911"/>
                  <a:pt x="7" y="913"/>
                  <a:pt x="4" y="923"/>
                </a:cubicBezTo>
                <a:cubicBezTo>
                  <a:pt x="0" y="935"/>
                  <a:pt x="10" y="948"/>
                  <a:pt x="13" y="960"/>
                </a:cubicBezTo>
                <a:cubicBezTo>
                  <a:pt x="25" y="1003"/>
                  <a:pt x="47" y="1038"/>
                  <a:pt x="77" y="1070"/>
                </a:cubicBezTo>
                <a:cubicBezTo>
                  <a:pt x="89" y="1130"/>
                  <a:pt x="105" y="1169"/>
                  <a:pt x="68" y="1225"/>
                </a:cubicBezTo>
                <a:cubicBezTo>
                  <a:pt x="61" y="1245"/>
                  <a:pt x="40" y="1272"/>
                  <a:pt x="40" y="1289"/>
                </a:cubicBezTo>
              </a:path>
            </a:pathLst>
          </a:custGeom>
          <a:noFill/>
          <a:ln w="57150" cmpd="sng">
            <a:solidFill>
              <a:srgbClr val="F0EB0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0845" name="Freeform 13">
            <a:extLst>
              <a:ext uri="{FF2B5EF4-FFF2-40B4-BE49-F238E27FC236}">
                <a16:creationId xmlns:a16="http://schemas.microsoft.com/office/drawing/2014/main" id="{93DD04ED-2251-4A8F-A0BA-6D9F462F1A51}"/>
              </a:ext>
            </a:extLst>
          </p:cNvPr>
          <p:cNvSpPr>
            <a:spLocks/>
          </p:cNvSpPr>
          <p:nvPr/>
        </p:nvSpPr>
        <p:spPr bwMode="auto">
          <a:xfrm>
            <a:off x="7319964" y="2565401"/>
            <a:ext cx="415925" cy="2519363"/>
          </a:xfrm>
          <a:custGeom>
            <a:avLst/>
            <a:gdLst>
              <a:gd name="T0" fmla="*/ 0 w 398"/>
              <a:gd name="T1" fmla="*/ 0 h 2222"/>
              <a:gd name="T2" fmla="*/ 320 w 398"/>
              <a:gd name="T3" fmla="*/ 284 h 2222"/>
              <a:gd name="T4" fmla="*/ 256 w 398"/>
              <a:gd name="T5" fmla="*/ 348 h 2222"/>
              <a:gd name="T6" fmla="*/ 73 w 398"/>
              <a:gd name="T7" fmla="*/ 439 h 2222"/>
              <a:gd name="T8" fmla="*/ 165 w 398"/>
              <a:gd name="T9" fmla="*/ 530 h 2222"/>
              <a:gd name="T10" fmla="*/ 119 w 398"/>
              <a:gd name="T11" fmla="*/ 613 h 2222"/>
              <a:gd name="T12" fmla="*/ 210 w 398"/>
              <a:gd name="T13" fmla="*/ 677 h 2222"/>
              <a:gd name="T14" fmla="*/ 238 w 398"/>
              <a:gd name="T15" fmla="*/ 704 h 2222"/>
              <a:gd name="T16" fmla="*/ 265 w 398"/>
              <a:gd name="T17" fmla="*/ 713 h 2222"/>
              <a:gd name="T18" fmla="*/ 229 w 398"/>
              <a:gd name="T19" fmla="*/ 850 h 2222"/>
              <a:gd name="T20" fmla="*/ 366 w 398"/>
              <a:gd name="T21" fmla="*/ 896 h 2222"/>
              <a:gd name="T22" fmla="*/ 393 w 398"/>
              <a:gd name="T23" fmla="*/ 951 h 2222"/>
              <a:gd name="T24" fmla="*/ 256 w 398"/>
              <a:gd name="T25" fmla="*/ 997 h 2222"/>
              <a:gd name="T26" fmla="*/ 201 w 398"/>
              <a:gd name="T27" fmla="*/ 1061 h 2222"/>
              <a:gd name="T28" fmla="*/ 220 w 398"/>
              <a:gd name="T29" fmla="*/ 1161 h 2222"/>
              <a:gd name="T30" fmla="*/ 302 w 398"/>
              <a:gd name="T31" fmla="*/ 1216 h 2222"/>
              <a:gd name="T32" fmla="*/ 329 w 398"/>
              <a:gd name="T33" fmla="*/ 1234 h 2222"/>
              <a:gd name="T34" fmla="*/ 375 w 398"/>
              <a:gd name="T35" fmla="*/ 1298 h 2222"/>
              <a:gd name="T36" fmla="*/ 329 w 398"/>
              <a:gd name="T37" fmla="*/ 1426 h 2222"/>
              <a:gd name="T38" fmla="*/ 311 w 398"/>
              <a:gd name="T39" fmla="*/ 1445 h 2222"/>
              <a:gd name="T40" fmla="*/ 284 w 398"/>
              <a:gd name="T41" fmla="*/ 1463 h 2222"/>
              <a:gd name="T42" fmla="*/ 348 w 398"/>
              <a:gd name="T43" fmla="*/ 1536 h 2222"/>
              <a:gd name="T44" fmla="*/ 357 w 398"/>
              <a:gd name="T45" fmla="*/ 1564 h 2222"/>
              <a:gd name="T46" fmla="*/ 320 w 398"/>
              <a:gd name="T47" fmla="*/ 1682 h 2222"/>
              <a:gd name="T48" fmla="*/ 293 w 398"/>
              <a:gd name="T49" fmla="*/ 1820 h 2222"/>
              <a:gd name="T50" fmla="*/ 284 w 398"/>
              <a:gd name="T51" fmla="*/ 1938 h 2222"/>
              <a:gd name="T52" fmla="*/ 201 w 398"/>
              <a:gd name="T53" fmla="*/ 1948 h 2222"/>
              <a:gd name="T54" fmla="*/ 64 w 398"/>
              <a:gd name="T55" fmla="*/ 2057 h 2222"/>
              <a:gd name="T56" fmla="*/ 73 w 398"/>
              <a:gd name="T57" fmla="*/ 2121 h 2222"/>
              <a:gd name="T58" fmla="*/ 82 w 398"/>
              <a:gd name="T59" fmla="*/ 2149 h 2222"/>
              <a:gd name="T60" fmla="*/ 73 w 398"/>
              <a:gd name="T61" fmla="*/ 2194 h 2222"/>
              <a:gd name="T62" fmla="*/ 64 w 398"/>
              <a:gd name="T63" fmla="*/ 2222 h 2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98" h="2222">
                <a:moveTo>
                  <a:pt x="0" y="0"/>
                </a:moveTo>
                <a:cubicBezTo>
                  <a:pt x="150" y="29"/>
                  <a:pt x="205" y="203"/>
                  <a:pt x="320" y="284"/>
                </a:cubicBezTo>
                <a:cubicBezTo>
                  <a:pt x="279" y="346"/>
                  <a:pt x="304" y="331"/>
                  <a:pt x="256" y="348"/>
                </a:cubicBezTo>
                <a:cubicBezTo>
                  <a:pt x="200" y="390"/>
                  <a:pt x="136" y="409"/>
                  <a:pt x="73" y="439"/>
                </a:cubicBezTo>
                <a:cubicBezTo>
                  <a:pt x="88" y="483"/>
                  <a:pt x="132" y="499"/>
                  <a:pt x="165" y="530"/>
                </a:cubicBezTo>
                <a:cubicBezTo>
                  <a:pt x="155" y="570"/>
                  <a:pt x="141" y="579"/>
                  <a:pt x="119" y="613"/>
                </a:cubicBezTo>
                <a:cubicBezTo>
                  <a:pt x="133" y="656"/>
                  <a:pt x="169" y="660"/>
                  <a:pt x="210" y="677"/>
                </a:cubicBezTo>
                <a:cubicBezTo>
                  <a:pt x="219" y="686"/>
                  <a:pt x="227" y="697"/>
                  <a:pt x="238" y="704"/>
                </a:cubicBezTo>
                <a:cubicBezTo>
                  <a:pt x="246" y="709"/>
                  <a:pt x="264" y="704"/>
                  <a:pt x="265" y="713"/>
                </a:cubicBezTo>
                <a:cubicBezTo>
                  <a:pt x="269" y="747"/>
                  <a:pt x="242" y="812"/>
                  <a:pt x="229" y="850"/>
                </a:cubicBezTo>
                <a:cubicBezTo>
                  <a:pt x="277" y="868"/>
                  <a:pt x="317" y="884"/>
                  <a:pt x="366" y="896"/>
                </a:cubicBezTo>
                <a:cubicBezTo>
                  <a:pt x="369" y="900"/>
                  <a:pt x="398" y="941"/>
                  <a:pt x="393" y="951"/>
                </a:cubicBezTo>
                <a:cubicBezTo>
                  <a:pt x="372" y="992"/>
                  <a:pt x="287" y="993"/>
                  <a:pt x="256" y="997"/>
                </a:cubicBezTo>
                <a:cubicBezTo>
                  <a:pt x="219" y="1009"/>
                  <a:pt x="213" y="1025"/>
                  <a:pt x="201" y="1061"/>
                </a:cubicBezTo>
                <a:cubicBezTo>
                  <a:pt x="205" y="1095"/>
                  <a:pt x="196" y="1137"/>
                  <a:pt x="220" y="1161"/>
                </a:cubicBezTo>
                <a:cubicBezTo>
                  <a:pt x="229" y="1170"/>
                  <a:pt x="283" y="1204"/>
                  <a:pt x="302" y="1216"/>
                </a:cubicBezTo>
                <a:cubicBezTo>
                  <a:pt x="311" y="1222"/>
                  <a:pt x="329" y="1234"/>
                  <a:pt x="329" y="1234"/>
                </a:cubicBezTo>
                <a:cubicBezTo>
                  <a:pt x="314" y="1282"/>
                  <a:pt x="333" y="1284"/>
                  <a:pt x="375" y="1298"/>
                </a:cubicBezTo>
                <a:cubicBezTo>
                  <a:pt x="392" y="1352"/>
                  <a:pt x="386" y="1408"/>
                  <a:pt x="329" y="1426"/>
                </a:cubicBezTo>
                <a:cubicBezTo>
                  <a:pt x="323" y="1432"/>
                  <a:pt x="318" y="1439"/>
                  <a:pt x="311" y="1445"/>
                </a:cubicBezTo>
                <a:cubicBezTo>
                  <a:pt x="303" y="1452"/>
                  <a:pt x="281" y="1453"/>
                  <a:pt x="284" y="1463"/>
                </a:cubicBezTo>
                <a:cubicBezTo>
                  <a:pt x="293" y="1494"/>
                  <a:pt x="329" y="1510"/>
                  <a:pt x="348" y="1536"/>
                </a:cubicBezTo>
                <a:cubicBezTo>
                  <a:pt x="351" y="1545"/>
                  <a:pt x="358" y="1554"/>
                  <a:pt x="357" y="1564"/>
                </a:cubicBezTo>
                <a:cubicBezTo>
                  <a:pt x="353" y="1596"/>
                  <a:pt x="331" y="1650"/>
                  <a:pt x="320" y="1682"/>
                </a:cubicBezTo>
                <a:cubicBezTo>
                  <a:pt x="314" y="1734"/>
                  <a:pt x="305" y="1771"/>
                  <a:pt x="293" y="1820"/>
                </a:cubicBezTo>
                <a:cubicBezTo>
                  <a:pt x="290" y="1859"/>
                  <a:pt x="307" y="1906"/>
                  <a:pt x="284" y="1938"/>
                </a:cubicBezTo>
                <a:cubicBezTo>
                  <a:pt x="268" y="1961"/>
                  <a:pt x="228" y="1942"/>
                  <a:pt x="201" y="1948"/>
                </a:cubicBezTo>
                <a:cubicBezTo>
                  <a:pt x="145" y="1961"/>
                  <a:pt x="95" y="2011"/>
                  <a:pt x="64" y="2057"/>
                </a:cubicBezTo>
                <a:cubicBezTo>
                  <a:pt x="67" y="2078"/>
                  <a:pt x="69" y="2100"/>
                  <a:pt x="73" y="2121"/>
                </a:cubicBezTo>
                <a:cubicBezTo>
                  <a:pt x="75" y="2131"/>
                  <a:pt x="82" y="2139"/>
                  <a:pt x="82" y="2149"/>
                </a:cubicBezTo>
                <a:cubicBezTo>
                  <a:pt x="82" y="2164"/>
                  <a:pt x="77" y="2179"/>
                  <a:pt x="73" y="2194"/>
                </a:cubicBezTo>
                <a:cubicBezTo>
                  <a:pt x="71" y="2204"/>
                  <a:pt x="64" y="2222"/>
                  <a:pt x="64" y="2222"/>
                </a:cubicBezTo>
              </a:path>
            </a:pathLst>
          </a:custGeom>
          <a:noFill/>
          <a:ln w="76200" cmpd="sng">
            <a:solidFill>
              <a:srgbClr val="F0EB0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0846" name="Freeform 14">
            <a:extLst>
              <a:ext uri="{FF2B5EF4-FFF2-40B4-BE49-F238E27FC236}">
                <a16:creationId xmlns:a16="http://schemas.microsoft.com/office/drawing/2014/main" id="{2FEA020D-B866-4E2C-B2F4-8A2C05E33FF5}"/>
              </a:ext>
            </a:extLst>
          </p:cNvPr>
          <p:cNvSpPr>
            <a:spLocks/>
          </p:cNvSpPr>
          <p:nvPr/>
        </p:nvSpPr>
        <p:spPr bwMode="auto">
          <a:xfrm rot="463425">
            <a:off x="6708776" y="5235576"/>
            <a:ext cx="669925" cy="1076325"/>
          </a:xfrm>
          <a:custGeom>
            <a:avLst/>
            <a:gdLst>
              <a:gd name="T0" fmla="*/ 146 w 512"/>
              <a:gd name="T1" fmla="*/ 0 h 996"/>
              <a:gd name="T2" fmla="*/ 0 w 512"/>
              <a:gd name="T3" fmla="*/ 110 h 996"/>
              <a:gd name="T4" fmla="*/ 110 w 512"/>
              <a:gd name="T5" fmla="*/ 174 h 996"/>
              <a:gd name="T6" fmla="*/ 73 w 512"/>
              <a:gd name="T7" fmla="*/ 302 h 996"/>
              <a:gd name="T8" fmla="*/ 146 w 512"/>
              <a:gd name="T9" fmla="*/ 320 h 996"/>
              <a:gd name="T10" fmla="*/ 201 w 512"/>
              <a:gd name="T11" fmla="*/ 338 h 996"/>
              <a:gd name="T12" fmla="*/ 192 w 512"/>
              <a:gd name="T13" fmla="*/ 402 h 996"/>
              <a:gd name="T14" fmla="*/ 174 w 512"/>
              <a:gd name="T15" fmla="*/ 457 h 996"/>
              <a:gd name="T16" fmla="*/ 247 w 512"/>
              <a:gd name="T17" fmla="*/ 512 h 996"/>
              <a:gd name="T18" fmla="*/ 302 w 512"/>
              <a:gd name="T19" fmla="*/ 530 h 996"/>
              <a:gd name="T20" fmla="*/ 320 w 512"/>
              <a:gd name="T21" fmla="*/ 558 h 996"/>
              <a:gd name="T22" fmla="*/ 274 w 512"/>
              <a:gd name="T23" fmla="*/ 667 h 996"/>
              <a:gd name="T24" fmla="*/ 265 w 512"/>
              <a:gd name="T25" fmla="*/ 695 h 996"/>
              <a:gd name="T26" fmla="*/ 293 w 512"/>
              <a:gd name="T27" fmla="*/ 704 h 996"/>
              <a:gd name="T28" fmla="*/ 320 w 512"/>
              <a:gd name="T29" fmla="*/ 722 h 996"/>
              <a:gd name="T30" fmla="*/ 357 w 512"/>
              <a:gd name="T31" fmla="*/ 768 h 996"/>
              <a:gd name="T32" fmla="*/ 439 w 512"/>
              <a:gd name="T33" fmla="*/ 850 h 996"/>
              <a:gd name="T34" fmla="*/ 475 w 512"/>
              <a:gd name="T35" fmla="*/ 914 h 996"/>
              <a:gd name="T36" fmla="*/ 494 w 512"/>
              <a:gd name="T37" fmla="*/ 969 h 996"/>
              <a:gd name="T38" fmla="*/ 512 w 512"/>
              <a:gd name="T39" fmla="*/ 996 h 9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512" h="996">
                <a:moveTo>
                  <a:pt x="146" y="0"/>
                </a:moveTo>
                <a:cubicBezTo>
                  <a:pt x="86" y="20"/>
                  <a:pt x="34" y="57"/>
                  <a:pt x="0" y="110"/>
                </a:cubicBezTo>
                <a:cubicBezTo>
                  <a:pt x="38" y="135"/>
                  <a:pt x="68" y="159"/>
                  <a:pt x="110" y="174"/>
                </a:cubicBezTo>
                <a:cubicBezTo>
                  <a:pt x="103" y="234"/>
                  <a:pt x="103" y="255"/>
                  <a:pt x="73" y="302"/>
                </a:cubicBezTo>
                <a:cubicBezTo>
                  <a:pt x="97" y="308"/>
                  <a:pt x="122" y="314"/>
                  <a:pt x="146" y="320"/>
                </a:cubicBezTo>
                <a:cubicBezTo>
                  <a:pt x="165" y="325"/>
                  <a:pt x="201" y="338"/>
                  <a:pt x="201" y="338"/>
                </a:cubicBezTo>
                <a:cubicBezTo>
                  <a:pt x="198" y="359"/>
                  <a:pt x="197" y="381"/>
                  <a:pt x="192" y="402"/>
                </a:cubicBezTo>
                <a:cubicBezTo>
                  <a:pt x="188" y="421"/>
                  <a:pt x="174" y="457"/>
                  <a:pt x="174" y="457"/>
                </a:cubicBezTo>
                <a:cubicBezTo>
                  <a:pt x="199" y="495"/>
                  <a:pt x="203" y="499"/>
                  <a:pt x="247" y="512"/>
                </a:cubicBezTo>
                <a:cubicBezTo>
                  <a:pt x="266" y="517"/>
                  <a:pt x="302" y="530"/>
                  <a:pt x="302" y="530"/>
                </a:cubicBezTo>
                <a:cubicBezTo>
                  <a:pt x="308" y="539"/>
                  <a:pt x="320" y="547"/>
                  <a:pt x="320" y="558"/>
                </a:cubicBezTo>
                <a:cubicBezTo>
                  <a:pt x="320" y="593"/>
                  <a:pt x="294" y="638"/>
                  <a:pt x="274" y="667"/>
                </a:cubicBezTo>
                <a:cubicBezTo>
                  <a:pt x="271" y="676"/>
                  <a:pt x="261" y="686"/>
                  <a:pt x="265" y="695"/>
                </a:cubicBezTo>
                <a:cubicBezTo>
                  <a:pt x="269" y="704"/>
                  <a:pt x="284" y="700"/>
                  <a:pt x="293" y="704"/>
                </a:cubicBezTo>
                <a:cubicBezTo>
                  <a:pt x="303" y="709"/>
                  <a:pt x="311" y="716"/>
                  <a:pt x="320" y="722"/>
                </a:cubicBezTo>
                <a:cubicBezTo>
                  <a:pt x="337" y="776"/>
                  <a:pt x="315" y="727"/>
                  <a:pt x="357" y="768"/>
                </a:cubicBezTo>
                <a:cubicBezTo>
                  <a:pt x="390" y="801"/>
                  <a:pt x="390" y="834"/>
                  <a:pt x="439" y="850"/>
                </a:cubicBezTo>
                <a:cubicBezTo>
                  <a:pt x="450" y="872"/>
                  <a:pt x="465" y="892"/>
                  <a:pt x="475" y="914"/>
                </a:cubicBezTo>
                <a:cubicBezTo>
                  <a:pt x="483" y="932"/>
                  <a:pt x="483" y="953"/>
                  <a:pt x="494" y="969"/>
                </a:cubicBezTo>
                <a:cubicBezTo>
                  <a:pt x="500" y="978"/>
                  <a:pt x="512" y="996"/>
                  <a:pt x="512" y="996"/>
                </a:cubicBezTo>
              </a:path>
            </a:pathLst>
          </a:custGeom>
          <a:noFill/>
          <a:ln w="76200" cmpd="sng">
            <a:solidFill>
              <a:srgbClr val="F0EB0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0847" name="Freeform 15">
            <a:extLst>
              <a:ext uri="{FF2B5EF4-FFF2-40B4-BE49-F238E27FC236}">
                <a16:creationId xmlns:a16="http://schemas.microsoft.com/office/drawing/2014/main" id="{E28FE344-A22A-4687-B924-28DD2BC972A4}"/>
              </a:ext>
            </a:extLst>
          </p:cNvPr>
          <p:cNvSpPr>
            <a:spLocks/>
          </p:cNvSpPr>
          <p:nvPr/>
        </p:nvSpPr>
        <p:spPr bwMode="auto">
          <a:xfrm>
            <a:off x="6240463" y="5445125"/>
            <a:ext cx="658812" cy="800100"/>
          </a:xfrm>
          <a:custGeom>
            <a:avLst/>
            <a:gdLst>
              <a:gd name="T0" fmla="*/ 415 w 415"/>
              <a:gd name="T1" fmla="*/ 0 h 504"/>
              <a:gd name="T2" fmla="*/ 397 w 415"/>
              <a:gd name="T3" fmla="*/ 28 h 504"/>
              <a:gd name="T4" fmla="*/ 370 w 415"/>
              <a:gd name="T5" fmla="*/ 46 h 504"/>
              <a:gd name="T6" fmla="*/ 333 w 415"/>
              <a:gd name="T7" fmla="*/ 174 h 504"/>
              <a:gd name="T8" fmla="*/ 178 w 415"/>
              <a:gd name="T9" fmla="*/ 146 h 504"/>
              <a:gd name="T10" fmla="*/ 150 w 415"/>
              <a:gd name="T11" fmla="*/ 329 h 504"/>
              <a:gd name="T12" fmla="*/ 123 w 415"/>
              <a:gd name="T13" fmla="*/ 338 h 504"/>
              <a:gd name="T14" fmla="*/ 59 w 415"/>
              <a:gd name="T15" fmla="*/ 348 h 504"/>
              <a:gd name="T16" fmla="*/ 22 w 415"/>
              <a:gd name="T17" fmla="*/ 466 h 504"/>
              <a:gd name="T18" fmla="*/ 4 w 415"/>
              <a:gd name="T19" fmla="*/ 503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15" h="504">
                <a:moveTo>
                  <a:pt x="415" y="0"/>
                </a:moveTo>
                <a:cubicBezTo>
                  <a:pt x="409" y="9"/>
                  <a:pt x="405" y="20"/>
                  <a:pt x="397" y="28"/>
                </a:cubicBezTo>
                <a:cubicBezTo>
                  <a:pt x="389" y="36"/>
                  <a:pt x="377" y="38"/>
                  <a:pt x="370" y="46"/>
                </a:cubicBezTo>
                <a:cubicBezTo>
                  <a:pt x="354" y="65"/>
                  <a:pt x="340" y="147"/>
                  <a:pt x="333" y="174"/>
                </a:cubicBezTo>
                <a:cubicBezTo>
                  <a:pt x="281" y="167"/>
                  <a:pt x="229" y="160"/>
                  <a:pt x="178" y="146"/>
                </a:cubicBezTo>
                <a:cubicBezTo>
                  <a:pt x="121" y="230"/>
                  <a:pt x="199" y="104"/>
                  <a:pt x="150" y="329"/>
                </a:cubicBezTo>
                <a:cubicBezTo>
                  <a:pt x="148" y="338"/>
                  <a:pt x="132" y="336"/>
                  <a:pt x="123" y="338"/>
                </a:cubicBezTo>
                <a:cubicBezTo>
                  <a:pt x="102" y="342"/>
                  <a:pt x="80" y="345"/>
                  <a:pt x="59" y="348"/>
                </a:cubicBezTo>
                <a:cubicBezTo>
                  <a:pt x="50" y="384"/>
                  <a:pt x="41" y="433"/>
                  <a:pt x="22" y="466"/>
                </a:cubicBezTo>
                <a:cubicBezTo>
                  <a:pt x="0" y="504"/>
                  <a:pt x="4" y="466"/>
                  <a:pt x="4" y="503"/>
                </a:cubicBezTo>
              </a:path>
            </a:pathLst>
          </a:custGeom>
          <a:noFill/>
          <a:ln w="76200" cmpd="sng">
            <a:solidFill>
              <a:srgbClr val="F0EB0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2FBF19C-F2BF-4953-98BC-BCCB56A32124}"/>
              </a:ext>
            </a:extLst>
          </p:cNvPr>
          <p:cNvSpPr txBox="1"/>
          <p:nvPr/>
        </p:nvSpPr>
        <p:spPr>
          <a:xfrm>
            <a:off x="250825" y="1258888"/>
            <a:ext cx="388461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La nube si carica positivamente sull’incudine e negativamente alla base: dall’incudine i fulmini positivi cadono sul terreno negativo e sulla base della nube; dalla base negativa, i fulmini cadono sul terreno reso positivo per induzione dalla base della nube</a:t>
            </a:r>
          </a:p>
        </p:txBody>
      </p:sp>
    </p:spTree>
    <p:extLst>
      <p:ext uri="{BB962C8B-B14F-4D97-AF65-F5344CB8AC3E}">
        <p14:creationId xmlns:p14="http://schemas.microsoft.com/office/powerpoint/2010/main" val="12380241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589" name="Picture 5">
            <a:extLst>
              <a:ext uri="{FF2B5EF4-FFF2-40B4-BE49-F238E27FC236}">
                <a16:creationId xmlns:a16="http://schemas.microsoft.com/office/drawing/2014/main" id="{50B75F6C-2890-449E-AEFE-C58C81A28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31132" cy="710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C2E05C9-21ED-4CB6-A455-892791CCEDF3}"/>
              </a:ext>
            </a:extLst>
          </p:cNvPr>
          <p:cNvSpPr txBox="1"/>
          <p:nvPr/>
        </p:nvSpPr>
        <p:spPr>
          <a:xfrm>
            <a:off x="844062" y="3956538"/>
            <a:ext cx="26373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Fulmini negativi </a:t>
            </a:r>
          </a:p>
        </p:txBody>
      </p:sp>
    </p:spTree>
    <p:extLst>
      <p:ext uri="{BB962C8B-B14F-4D97-AF65-F5344CB8AC3E}">
        <p14:creationId xmlns:p14="http://schemas.microsoft.com/office/powerpoint/2010/main" val="7077188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7F85AFC-8C2D-44AF-9353-4334DB91B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7745"/>
            <a:ext cx="9293602" cy="694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4141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8511382B-838A-45DE-8515-A8B93CE26C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r>
              <a:rPr lang="it-IT" altLang="it-IT"/>
              <a:t>Da evitare…</a:t>
            </a:r>
          </a:p>
        </p:txBody>
      </p:sp>
      <p:sp>
        <p:nvSpPr>
          <p:cNvPr id="121859" name="Text Box 3">
            <a:extLst>
              <a:ext uri="{FF2B5EF4-FFF2-40B4-BE49-F238E27FC236}">
                <a16:creationId xmlns:a16="http://schemas.microsoft.com/office/drawing/2014/main" id="{B9EE7851-8376-4578-94A4-5A2875373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3068638"/>
            <a:ext cx="3384550" cy="1938992"/>
          </a:xfrm>
          <a:prstGeom prst="rect">
            <a:avLst/>
          </a:prstGeom>
          <a:solidFill>
            <a:srgbClr val="F0FAA4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2400"/>
              <a:t>Non restare mai in luoghi completamente </a:t>
            </a:r>
            <a:r>
              <a:rPr lang="it-IT" altLang="it-IT" sz="2400" b="1" u="sng"/>
              <a:t>aperti</a:t>
            </a:r>
            <a:r>
              <a:rPr lang="it-IT" altLang="it-IT" sz="2400"/>
              <a:t>, specialmente se si è più in alto degli oggetti circostanti</a:t>
            </a:r>
          </a:p>
        </p:txBody>
      </p:sp>
      <p:sp>
        <p:nvSpPr>
          <p:cNvPr id="121860" name="Text Box 4">
            <a:extLst>
              <a:ext uri="{FF2B5EF4-FFF2-40B4-BE49-F238E27FC236}">
                <a16:creationId xmlns:a16="http://schemas.microsoft.com/office/drawing/2014/main" id="{CB72C4AD-D14E-46C5-8D5B-1EBC0B142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5864" y="2852739"/>
            <a:ext cx="2808287" cy="1200329"/>
          </a:xfrm>
          <a:prstGeom prst="rect">
            <a:avLst/>
          </a:prstGeom>
          <a:solidFill>
            <a:srgbClr val="F0FAA4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2400"/>
              <a:t>Non </a:t>
            </a:r>
            <a:r>
              <a:rPr lang="it-IT" altLang="it-IT" sz="2400" b="1" u="sng"/>
              <a:t>salire</a:t>
            </a:r>
            <a:r>
              <a:rPr lang="it-IT" altLang="it-IT" sz="2400"/>
              <a:t> mai sulla vetta dei monti o su guglie di roccia </a:t>
            </a:r>
          </a:p>
        </p:txBody>
      </p:sp>
      <p:sp>
        <p:nvSpPr>
          <p:cNvPr id="121861" name="Text Box 5">
            <a:extLst>
              <a:ext uri="{FF2B5EF4-FFF2-40B4-BE49-F238E27FC236}">
                <a16:creationId xmlns:a16="http://schemas.microsoft.com/office/drawing/2014/main" id="{A0EF3F32-C954-430D-9AB5-5974D008C8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1539" y="4724400"/>
            <a:ext cx="4537075" cy="1569660"/>
          </a:xfrm>
          <a:prstGeom prst="rect">
            <a:avLst/>
          </a:prstGeom>
          <a:solidFill>
            <a:srgbClr val="F0FAA4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2400"/>
              <a:t>Non restare mai nei paraggi di tralicci dell’alta tensione, croci, ferrate, funivie, statue ed oggetti metallici</a:t>
            </a:r>
          </a:p>
        </p:txBody>
      </p:sp>
      <p:sp>
        <p:nvSpPr>
          <p:cNvPr id="121862" name="Cloud">
            <a:extLst>
              <a:ext uri="{FF2B5EF4-FFF2-40B4-BE49-F238E27FC236}">
                <a16:creationId xmlns:a16="http://schemas.microsoft.com/office/drawing/2014/main" id="{0FB9F42E-CAA4-4CDD-B4D3-4B8C329D2176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3364625" y="846136"/>
            <a:ext cx="5689600" cy="208756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r>
              <a:rPr lang="it-IT" altLang="it-IT" sz="4800" b="1" dirty="0">
                <a:solidFill>
                  <a:schemeClr val="bg2">
                    <a:lumMod val="10000"/>
                  </a:schemeClr>
                </a:solidFill>
              </a:rPr>
              <a:t>durante un temporale…</a:t>
            </a:r>
          </a:p>
        </p:txBody>
      </p:sp>
      <p:sp>
        <p:nvSpPr>
          <p:cNvPr id="121863" name="Text Box 7">
            <a:extLst>
              <a:ext uri="{FF2B5EF4-FFF2-40B4-BE49-F238E27FC236}">
                <a16:creationId xmlns:a16="http://schemas.microsoft.com/office/drawing/2014/main" id="{17616CFE-6487-45DD-9834-8B066E688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5157789"/>
            <a:ext cx="3600450" cy="1200329"/>
          </a:xfrm>
          <a:prstGeom prst="rect">
            <a:avLst/>
          </a:prstGeom>
          <a:solidFill>
            <a:srgbClr val="F0FAA4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2400"/>
              <a:t>Non ripararsi mai sotto gli alberi, specialmente se isolati…</a:t>
            </a:r>
          </a:p>
        </p:txBody>
      </p:sp>
      <p:sp>
        <p:nvSpPr>
          <p:cNvPr id="121864" name="Text Box 8">
            <a:extLst>
              <a:ext uri="{FF2B5EF4-FFF2-40B4-BE49-F238E27FC236}">
                <a16:creationId xmlns:a16="http://schemas.microsoft.com/office/drawing/2014/main" id="{646E168A-DC88-4F6D-987F-C820C8617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0" y="3284538"/>
            <a:ext cx="1943100" cy="946150"/>
          </a:xfrm>
          <a:prstGeom prst="rect">
            <a:avLst/>
          </a:prstGeom>
          <a:solidFill>
            <a:srgbClr val="FAA55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2800"/>
              <a:t>Non usare l’ombrello</a:t>
            </a:r>
          </a:p>
        </p:txBody>
      </p:sp>
    </p:spTree>
    <p:extLst>
      <p:ext uri="{BB962C8B-B14F-4D97-AF65-F5344CB8AC3E}">
        <p14:creationId xmlns:p14="http://schemas.microsoft.com/office/powerpoint/2010/main" val="10086917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402FB3C8-0C6E-4387-8886-4CD7A40C24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850900"/>
          </a:xfrm>
        </p:spPr>
        <p:txBody>
          <a:bodyPr/>
          <a:lstStyle/>
          <a:p>
            <a:r>
              <a:rPr lang="it-IT" altLang="it-IT"/>
              <a:t>Da fare…</a:t>
            </a:r>
          </a:p>
        </p:txBody>
      </p:sp>
      <p:sp>
        <p:nvSpPr>
          <p:cNvPr id="122883" name="Text Box 3">
            <a:extLst>
              <a:ext uri="{FF2B5EF4-FFF2-40B4-BE49-F238E27FC236}">
                <a16:creationId xmlns:a16="http://schemas.microsoft.com/office/drawing/2014/main" id="{7367ED1E-3551-479D-99FA-8ECA40966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1341438"/>
            <a:ext cx="3600450" cy="1569660"/>
          </a:xfrm>
          <a:prstGeom prst="rect">
            <a:avLst/>
          </a:prstGeom>
          <a:solidFill>
            <a:srgbClr val="F0FAA4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2400"/>
              <a:t>Rifugiarsi dentro avvallamenti, grotte, senza restare a contatto diretto né dell’acqua né della roccia</a:t>
            </a:r>
          </a:p>
        </p:txBody>
      </p:sp>
      <p:sp>
        <p:nvSpPr>
          <p:cNvPr id="122884" name="Text Box 4">
            <a:extLst>
              <a:ext uri="{FF2B5EF4-FFF2-40B4-BE49-F238E27FC236}">
                <a16:creationId xmlns:a16="http://schemas.microsoft.com/office/drawing/2014/main" id="{2CE8DD89-900C-44DE-AAD9-A2E143DD5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4564" y="1341438"/>
            <a:ext cx="4319587" cy="1938992"/>
          </a:xfrm>
          <a:prstGeom prst="rect">
            <a:avLst/>
          </a:prstGeom>
          <a:solidFill>
            <a:srgbClr val="F0FAA4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2400"/>
              <a:t>Se non si trova un riparo, liberarsi degli oggetti metallici, cercare di bagnarsi bene di pioggia, accovacciarsi, con la testa fra le ginocchia</a:t>
            </a:r>
          </a:p>
        </p:txBody>
      </p:sp>
      <p:sp>
        <p:nvSpPr>
          <p:cNvPr id="122885" name="Text Box 5">
            <a:extLst>
              <a:ext uri="{FF2B5EF4-FFF2-40B4-BE49-F238E27FC236}">
                <a16:creationId xmlns:a16="http://schemas.microsoft.com/office/drawing/2014/main" id="{BBF140B3-E8A8-470B-90B8-0ED0E455C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3573464"/>
            <a:ext cx="3600450" cy="1200329"/>
          </a:xfrm>
          <a:prstGeom prst="rect">
            <a:avLst/>
          </a:prstGeom>
          <a:solidFill>
            <a:srgbClr val="F0FAA4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2400"/>
              <a:t>Cercare di rifugiarsi dentro la propria auto</a:t>
            </a:r>
          </a:p>
          <a:p>
            <a:r>
              <a:rPr lang="it-IT" altLang="it-IT" sz="2400"/>
              <a:t>(è il posto più sicuro)</a:t>
            </a:r>
          </a:p>
        </p:txBody>
      </p:sp>
      <p:sp>
        <p:nvSpPr>
          <p:cNvPr id="122886" name="Text Box 6">
            <a:extLst>
              <a:ext uri="{FF2B5EF4-FFF2-40B4-BE49-F238E27FC236}">
                <a16:creationId xmlns:a16="http://schemas.microsoft.com/office/drawing/2014/main" id="{FFFEE86C-2820-4CE1-8ADF-E2ECBB390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4563" y="3644901"/>
            <a:ext cx="4392612" cy="1200329"/>
          </a:xfrm>
          <a:prstGeom prst="rect">
            <a:avLst/>
          </a:prstGeom>
          <a:solidFill>
            <a:srgbClr val="F0FAA4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2400"/>
              <a:t>Entrare nei rifugi, tenendosi lontano dai camini, dai fili elettrici e dai rubinetti</a:t>
            </a:r>
          </a:p>
        </p:txBody>
      </p:sp>
      <p:sp>
        <p:nvSpPr>
          <p:cNvPr id="122887" name="Text Box 7">
            <a:extLst>
              <a:ext uri="{FF2B5EF4-FFF2-40B4-BE49-F238E27FC236}">
                <a16:creationId xmlns:a16="http://schemas.microsoft.com/office/drawing/2014/main" id="{083EDBAD-6199-4E41-BA2A-8D274BF0AD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5000626"/>
            <a:ext cx="6553200" cy="1200329"/>
          </a:xfrm>
          <a:prstGeom prst="rect">
            <a:avLst/>
          </a:prstGeom>
          <a:solidFill>
            <a:srgbClr val="FAA55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altLang="it-IT" sz="2400"/>
              <a:t>Cercare di trovare riparo subito: non aspettare che il temporale si avvicini! E non uscire troppo presto allo scoperto…</a:t>
            </a:r>
          </a:p>
        </p:txBody>
      </p:sp>
    </p:spTree>
    <p:extLst>
      <p:ext uri="{BB962C8B-B14F-4D97-AF65-F5344CB8AC3E}">
        <p14:creationId xmlns:p14="http://schemas.microsoft.com/office/powerpoint/2010/main" val="557904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>
            <a:extLst>
              <a:ext uri="{FF2B5EF4-FFF2-40B4-BE49-F238E27FC236}">
                <a16:creationId xmlns:a16="http://schemas.microsoft.com/office/drawing/2014/main" id="{4C0D3F89-0FD3-477C-9CFE-B1B0540C4D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5402" y="518054"/>
            <a:ext cx="9601196" cy="1303867"/>
          </a:xfrm>
        </p:spPr>
        <p:txBody>
          <a:bodyPr/>
          <a:lstStyle/>
          <a:p>
            <a:r>
              <a:rPr lang="it-IT" altLang="it-IT" dirty="0"/>
              <a:t>Quanti fulmini cadono in Italia?</a:t>
            </a:r>
          </a:p>
        </p:txBody>
      </p:sp>
      <p:pic>
        <p:nvPicPr>
          <p:cNvPr id="379909" name="Picture 5">
            <a:extLst>
              <a:ext uri="{FF2B5EF4-FFF2-40B4-BE49-F238E27FC236}">
                <a16:creationId xmlns:a16="http://schemas.microsoft.com/office/drawing/2014/main" id="{852BCE9C-7796-48D9-B1C4-581115615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1557339"/>
            <a:ext cx="4510087" cy="496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9910" name="Rectangle 6">
            <a:extLst>
              <a:ext uri="{FF2B5EF4-FFF2-40B4-BE49-F238E27FC236}">
                <a16:creationId xmlns:a16="http://schemas.microsoft.com/office/drawing/2014/main" id="{B5E9C9F2-5403-42C2-B1EB-9AC7464F9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3339" y="2924175"/>
            <a:ext cx="1081087" cy="503238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79911" name="Rectangle 7">
            <a:extLst>
              <a:ext uri="{FF2B5EF4-FFF2-40B4-BE49-F238E27FC236}">
                <a16:creationId xmlns:a16="http://schemas.microsoft.com/office/drawing/2014/main" id="{7B8E67C2-F518-4AA4-B0C0-8A6E05994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3339" y="3644900"/>
            <a:ext cx="1081087" cy="503238"/>
          </a:xfrm>
          <a:prstGeom prst="rect">
            <a:avLst/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79912" name="Rectangle 8">
            <a:extLst>
              <a:ext uri="{FF2B5EF4-FFF2-40B4-BE49-F238E27FC236}">
                <a16:creationId xmlns:a16="http://schemas.microsoft.com/office/drawing/2014/main" id="{BE41E722-63E9-4225-B806-6DE8A67B3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3339" y="2276475"/>
            <a:ext cx="1081087" cy="503238"/>
          </a:xfrm>
          <a:prstGeom prst="rect">
            <a:avLst/>
          </a:prstGeom>
          <a:solidFill>
            <a:srgbClr val="FA311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79914" name="Text Box 10">
            <a:extLst>
              <a:ext uri="{FF2B5EF4-FFF2-40B4-BE49-F238E27FC236}">
                <a16:creationId xmlns:a16="http://schemas.microsoft.com/office/drawing/2014/main" id="{6CB4EE8A-D227-4510-B36F-65C29F811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4651" y="1576388"/>
            <a:ext cx="20351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/>
              <a:t>N° fulmini / kmq</a:t>
            </a:r>
          </a:p>
        </p:txBody>
      </p:sp>
      <p:sp>
        <p:nvSpPr>
          <p:cNvPr id="379915" name="Text Box 11">
            <a:extLst>
              <a:ext uri="{FF2B5EF4-FFF2-40B4-BE49-F238E27FC236}">
                <a16:creationId xmlns:a16="http://schemas.microsoft.com/office/drawing/2014/main" id="{32C33AB6-ED5F-413F-929A-B88C40CD5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8888" y="2349500"/>
            <a:ext cx="2936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/>
              <a:t>4</a:t>
            </a:r>
          </a:p>
        </p:txBody>
      </p:sp>
      <p:sp>
        <p:nvSpPr>
          <p:cNvPr id="379916" name="Text Box 12">
            <a:extLst>
              <a:ext uri="{FF2B5EF4-FFF2-40B4-BE49-F238E27FC236}">
                <a16:creationId xmlns:a16="http://schemas.microsoft.com/office/drawing/2014/main" id="{F95CFD11-5151-4254-A6EF-C214D4FE9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6814" y="3016250"/>
            <a:ext cx="5116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/>
              <a:t> 2,5</a:t>
            </a:r>
          </a:p>
        </p:txBody>
      </p:sp>
      <p:sp>
        <p:nvSpPr>
          <p:cNvPr id="379917" name="Text Box 13">
            <a:extLst>
              <a:ext uri="{FF2B5EF4-FFF2-40B4-BE49-F238E27FC236}">
                <a16:creationId xmlns:a16="http://schemas.microsoft.com/office/drawing/2014/main" id="{04F0D157-CAC4-47CA-B7B6-07CB7F7A5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6814" y="3665538"/>
            <a:ext cx="5116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/>
              <a:t> 1,5</a:t>
            </a:r>
          </a:p>
        </p:txBody>
      </p:sp>
    </p:spTree>
    <p:extLst>
      <p:ext uri="{BB962C8B-B14F-4D97-AF65-F5344CB8AC3E}">
        <p14:creationId xmlns:p14="http://schemas.microsoft.com/office/powerpoint/2010/main" val="9231442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9E1BB6-05E7-4763-8506-906E65DE6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Test per Giacomo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0269D16-8474-4A95-B0BA-9B5BF8DE4F5A}"/>
              </a:ext>
            </a:extLst>
          </p:cNvPr>
          <p:cNvSpPr txBox="1"/>
          <p:nvPr/>
        </p:nvSpPr>
        <p:spPr>
          <a:xfrm>
            <a:off x="734940" y="1606608"/>
            <a:ext cx="40587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Qual è il motivo esatto per cui non è bene rifugiarsi sotto un albero durante un temporale?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529366B-C530-4926-A8C8-8C3B7F43D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4720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45991AA-055D-4AA5-914D-4B7745B94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332" y="1029227"/>
            <a:ext cx="4537105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1. Perché si rischierebbe di morire folgorati dalla scarica elettrica che colpisce l’albero e si scarica a terra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CDE1E93-5691-49A7-8DB6-23BB1B6C5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545" y="210848"/>
            <a:ext cx="6823170" cy="629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885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D916C8F-22B1-4CB6-9C2D-F8049DC1F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691" y="1671637"/>
            <a:ext cx="3161232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2. Perché si rischierebbe di morire bruciati dall’enorme calore della scarica elettrica che colpisce l’albero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7AF6684-845C-48E3-9D97-D3003C369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9761" y="1671637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359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5351A6-58A5-4AEE-97B7-5116EFB9D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1. Aria fredda al suolo (fronte freddo)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74689F9-4740-40F0-947E-81BFB827C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137" y="1760970"/>
            <a:ext cx="2827881" cy="4935394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I temporali sono comuni quando dell’aria fredda, molto pesante, costringe dell’aria calda e umida a sollevarsi, provocando la formazione di nubi a sviluppo verticale chiamate «cumulonembi»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7586901-8CE8-4322-B8D4-03AC689D8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029" y="1690688"/>
            <a:ext cx="9006111" cy="459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7634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CA4F7E0-AE12-4602-AC5A-8BDBBE851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68738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3. Perché si rischierebbe di morire per le ferite provocate dalle schegge di legno e di corteccia scagliate a grande velocità dall’esplosione del tronco per la trasformazione istantanea della linfa in vapore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B4D8C68-9347-433A-8C80-F5C0E9724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1014845"/>
            <a:ext cx="5206587" cy="485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66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E23666-2666-4DFB-9469-CFCF87E6F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Risposta esatta n° 3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C6E56E8-CDBE-49D1-9119-205A32B98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Un albero, colpito da una scarica elettrica a </a:t>
            </a:r>
            <a:r>
              <a:rPr lang="it-IT"/>
              <a:t>200.000 Ampere</a:t>
            </a:r>
            <a:r>
              <a:rPr lang="it-IT" dirty="0"/>
              <a:t>, si surriscalda istantaneamente ed esplode, scagliando schegge di legno e corteccia che possono uccidere un uomo che si trovi vicino ad esso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ALLA LARGA DAGLI ALBERI DURANTE UN TEMPORALE</a:t>
            </a:r>
          </a:p>
        </p:txBody>
      </p:sp>
    </p:spTree>
    <p:extLst>
      <p:ext uri="{BB962C8B-B14F-4D97-AF65-F5344CB8AC3E}">
        <p14:creationId xmlns:p14="http://schemas.microsoft.com/office/powerpoint/2010/main" val="795033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83F351-D422-47DE-A99B-9DE267C7A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2. Aria fredda in quota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B37304E-7681-4736-A9BD-B936864E2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6692" y="1825625"/>
            <a:ext cx="3107108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Un temporale può essere favorito dalla presenza di aria fredda in quota che favorisce il sollevamento dell’aria calda esistente al suolo, come succede spesso durante l’estate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24D84D8-1C12-471F-BCA0-A43E336AF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23" y="1526403"/>
            <a:ext cx="7559864" cy="465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717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1AF8CD-9B8F-422E-9D43-0167A96BB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3. Temporale di calore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0073261-F120-43CE-86CD-1CAD0E59E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178323" cy="4351338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Durante l’estate, brevi temporali possono originarsi per il sollevamento di bolle di aria più calda di quella delle zone circostanti, ad esempio ad agosto dopo l’aratura dei campi…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1A747FC-5967-4000-B655-BBAE1283A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895" y="1429105"/>
            <a:ext cx="7364899" cy="474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4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F51EB45-22E9-441B-89DB-D47899EA1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it-IT" sz="5400" dirty="0"/>
              <a:t>La benzina del temporale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BFD4093-B552-41F4-995A-51C00FF97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Un temporale utilizza come fonte di energia il calore latente di condensazione contenuto nell’aria umida, trasformandolo in energia eolica (venti fino a 200 km/h) ed energia elettrica (fulmini)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46C16FE-A3AA-4192-80C1-F241AA9B39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66" r="2667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58690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Rectangle 3">
            <a:extLst>
              <a:ext uri="{FF2B5EF4-FFF2-40B4-BE49-F238E27FC236}">
                <a16:creationId xmlns:a16="http://schemas.microsoft.com/office/drawing/2014/main" id="{4A3E200D-27A8-40E5-91BE-D7AAF05196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3750" y="0"/>
            <a:ext cx="8229600" cy="1143000"/>
          </a:xfrm>
        </p:spPr>
        <p:txBody>
          <a:bodyPr/>
          <a:lstStyle/>
          <a:p>
            <a:r>
              <a:rPr lang="it-IT" altLang="it-IT"/>
              <a:t>Schema di un temporale</a:t>
            </a:r>
          </a:p>
        </p:txBody>
      </p:sp>
      <p:pic>
        <p:nvPicPr>
          <p:cNvPr id="118790" name="Picture 6">
            <a:extLst>
              <a:ext uri="{FF2B5EF4-FFF2-40B4-BE49-F238E27FC236}">
                <a16:creationId xmlns:a16="http://schemas.microsoft.com/office/drawing/2014/main" id="{97E5631B-2906-4B6C-810B-28358EB7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50" y="961199"/>
            <a:ext cx="8518524" cy="5629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562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4EC074BB-72AD-4C9A-AAB6-9C9A92DF7F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r>
              <a:rPr lang="it-IT" altLang="it-IT" dirty="0" err="1"/>
              <a:t>Cumulonimbus</a:t>
            </a:r>
            <a:r>
              <a:rPr lang="it-IT" altLang="it-IT" dirty="0"/>
              <a:t> </a:t>
            </a:r>
            <a:r>
              <a:rPr lang="it-IT" altLang="it-IT" dirty="0" err="1"/>
              <a:t>incus</a:t>
            </a:r>
            <a:r>
              <a:rPr lang="it-IT" altLang="it-IT" dirty="0"/>
              <a:t> </a:t>
            </a:r>
            <a:r>
              <a:rPr lang="it-IT" altLang="it-IT" dirty="0" err="1"/>
              <a:t>capillatus</a:t>
            </a:r>
            <a:endParaRPr lang="it-IT" altLang="it-IT" dirty="0"/>
          </a:p>
        </p:txBody>
      </p:sp>
      <p:pic>
        <p:nvPicPr>
          <p:cNvPr id="119811" name="Picture 3">
            <a:extLst>
              <a:ext uri="{FF2B5EF4-FFF2-40B4-BE49-F238E27FC236}">
                <a16:creationId xmlns:a16="http://schemas.microsoft.com/office/drawing/2014/main" id="{203208E1-3786-4473-8B43-56C74B1F78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4" y="1052513"/>
            <a:ext cx="7921625" cy="52181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702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573" name="Picture 5">
            <a:extLst>
              <a:ext uri="{FF2B5EF4-FFF2-40B4-BE49-F238E27FC236}">
                <a16:creationId xmlns:a16="http://schemas.microsoft.com/office/drawing/2014/main" id="{CE8EA32E-6FC0-490A-8A35-12DB1C190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148" y="187566"/>
            <a:ext cx="8643823" cy="648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93233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882</Words>
  <Application>Microsoft Office PowerPoint</Application>
  <PresentationFormat>Widescreen</PresentationFormat>
  <Paragraphs>83</Paragraphs>
  <Slides>31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Tema di Office</vt:lpstr>
      <vt:lpstr>Tuoni e fulmini</vt:lpstr>
      <vt:lpstr>Tre tipi di temporali</vt:lpstr>
      <vt:lpstr>1. Aria fredda al suolo (fronte freddo)</vt:lpstr>
      <vt:lpstr>2. Aria fredda in quota</vt:lpstr>
      <vt:lpstr>3. Temporale di calore</vt:lpstr>
      <vt:lpstr>La benzina del temporale</vt:lpstr>
      <vt:lpstr>Schema di un temporale</vt:lpstr>
      <vt:lpstr>Cumulonimbus incus capillatus</vt:lpstr>
      <vt:lpstr>Presentazione standard di PowerPoint</vt:lpstr>
      <vt:lpstr>Presentazione standard di PowerPoint</vt:lpstr>
      <vt:lpstr>Temporale a supercella</vt:lpstr>
      <vt:lpstr>Presentazione standard di PowerPoint</vt:lpstr>
      <vt:lpstr>Presentazione standard di PowerPoint</vt:lpstr>
      <vt:lpstr>Temporale a multicellula</vt:lpstr>
      <vt:lpstr>Attenzione ai fulmini</vt:lpstr>
      <vt:lpstr>Qualche dato sui temporali</vt:lpstr>
      <vt:lpstr>Ma perché nascono i fulmini?</vt:lpstr>
      <vt:lpstr>Presentazione standard di PowerPoint</vt:lpstr>
      <vt:lpstr>Presentazione standard di PowerPoint</vt:lpstr>
      <vt:lpstr>Presentazione standard di PowerPoint</vt:lpstr>
      <vt:lpstr>Fulmini</vt:lpstr>
      <vt:lpstr>Presentazione standard di PowerPoint</vt:lpstr>
      <vt:lpstr>Presentazione standard di PowerPoint</vt:lpstr>
      <vt:lpstr>Da evitare…</vt:lpstr>
      <vt:lpstr>Da fare…</vt:lpstr>
      <vt:lpstr>Quanti fulmini cadono in Italia?</vt:lpstr>
      <vt:lpstr>Test per Giacomo</vt:lpstr>
      <vt:lpstr>Presentazione standard di PowerPoint</vt:lpstr>
      <vt:lpstr>Presentazione standard di PowerPoint</vt:lpstr>
      <vt:lpstr>Presentazione standard di PowerPoint</vt:lpstr>
      <vt:lpstr>Risposta esatta n° 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Tuoni e fulmini</dc:title>
  <dc:creator>Pierluigi Gioia</dc:creator>
  <cp:lastModifiedBy>Pierluigi Gioia</cp:lastModifiedBy>
  <cp:revision>1</cp:revision>
  <dcterms:created xsi:type="dcterms:W3CDTF">2022-04-01T19:52:26Z</dcterms:created>
  <dcterms:modified xsi:type="dcterms:W3CDTF">2022-04-01T20:50:54Z</dcterms:modified>
</cp:coreProperties>
</file>