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823" r:id="rId4"/>
    <p:sldId id="569" r:id="rId5"/>
    <p:sldId id="570" r:id="rId6"/>
    <p:sldId id="824" r:id="rId7"/>
    <p:sldId id="273" r:id="rId8"/>
    <p:sldId id="274" r:id="rId9"/>
    <p:sldId id="275" r:id="rId10"/>
    <p:sldId id="831" r:id="rId11"/>
    <p:sldId id="398" r:id="rId12"/>
    <p:sldId id="521" r:id="rId13"/>
    <p:sldId id="399" r:id="rId14"/>
    <p:sldId id="833" r:id="rId15"/>
    <p:sldId id="400" r:id="rId16"/>
    <p:sldId id="586" r:id="rId17"/>
    <p:sldId id="627" r:id="rId18"/>
    <p:sldId id="401" r:id="rId19"/>
    <p:sldId id="825" r:id="rId20"/>
    <p:sldId id="828" r:id="rId21"/>
    <p:sldId id="822" r:id="rId22"/>
    <p:sldId id="826" r:id="rId23"/>
    <p:sldId id="827" r:id="rId24"/>
    <p:sldId id="834" r:id="rId25"/>
    <p:sldId id="259" r:id="rId26"/>
    <p:sldId id="829" r:id="rId27"/>
    <p:sldId id="830" r:id="rId28"/>
    <p:sldId id="832" r:id="rId29"/>
    <p:sldId id="260" r:id="rId30"/>
    <p:sldId id="261" r:id="rId31"/>
    <p:sldId id="83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9E9CD5-916A-3CBE-4897-CC337A62A3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6446D3-9E67-F017-800C-394C7E406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DB889B-40A1-2FFF-59A0-9C58902A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E563B3-6F36-5D79-C15E-8A92011F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EAF21F-D4FF-90C5-4C88-E2C81E09A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91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FFA312-10D8-92D4-3B06-DA3161A2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271951-0397-F8EB-3873-3575F4517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3BB03-4D0D-4A01-1410-9CE3B59FD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BEEA72-A099-0C9C-823F-EB71B9A3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58A12C-97EC-E956-C0E5-0A224AE9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91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A198E9-6F76-E2A6-8EFF-1A17344F8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7A2E80B-0716-4DF7-1B58-931095B8A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BD010D-0FA3-83CD-C0E8-F50F20B3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1A7710-27A9-7DAA-1B4D-D779FB1B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1D6327-E39D-17E3-0314-4AE6CD09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44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7CC96-1B4C-0C42-1AA8-50D3B350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50F6AF-50CC-2352-25D6-3C39F2925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D41FE3-13B1-1DAA-289A-7110463CB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DA79D4-3C02-DDEC-4DD4-F18BB410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F109B1-5B4B-F355-DEF6-A07C6ACA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84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47D3C3-AF9E-A632-3204-17D02CA08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23081D-8FAF-F32B-CE28-CC4D5B821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D1EB07-90F7-BAA7-E68E-BACCEBA5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08122A-251B-E813-52F6-A13E7F3E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1DB448-AF6F-3CDE-6747-0E67223E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48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AD46F-B97F-2390-B660-70C9A1D76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EB64C6-D639-C010-2856-5EFDA6E86E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5AE179-4C99-076F-3CE1-A8926E5C2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3DE104-6A26-90CA-AFF3-0EC7F1ED3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AC9022-7A90-508D-F10D-08532AB6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C9453A-92DD-FAF4-D97D-5C56C4FB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28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BABDB1-1A5F-5611-8B1C-B74F77D1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EBEFAF-9CCA-0434-95E4-2C003EDA7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274D459-B7B1-CD7A-1FAE-6789AF2C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10DC3C5-1452-8FB4-55DA-9D18F5AA9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553D1B2-39EB-1172-69A9-58F5031FF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808911-29E6-2F04-7D31-6803C1AC4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AA4EE05-7286-5157-D64E-7FC620BA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C41D902-F5CD-7268-5B09-09503CBF6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21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BDBEF-4583-9488-F78A-65C6010AA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6331147-2D4C-E780-C539-B7732FE5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EC97CC7-2135-0ACE-B796-A3CC04CBA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374F8F-8BD8-DE52-1F86-7BBC6C17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83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61E9CFE-B69C-07D4-42F8-F26E601C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4651286-8AD8-C1D9-F7E7-B2E51B8C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A6C986-8B28-D7D2-8F94-7CEAF80C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106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621FAE-1082-150B-59FD-73DA73B4F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7AD279-3980-BFDB-943E-9F36E12A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47F05F-8B2F-E16A-5351-93F269E3D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903334-A49A-1229-88A8-BE74934F6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A26031-43E6-2390-042F-01AA89D14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221645-0BDE-3613-0BE8-67D3DF75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02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CAE90-4DB1-38A0-92F1-B46B9EBE7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83AFEC4-523B-DB5D-9016-8728F8D09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CA9B3B-4CFB-F770-CD49-DCECED037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128E35-CD69-A40D-FEB1-5CC9D0CD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4750B30-372C-8835-589B-16352F66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749DC0-79D2-B17D-24BF-585986F5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36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AAF1681-8DCF-9EDB-B4CF-91D0090F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6461DE-CC77-F3B5-3A71-A273AC754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1608BA-EB92-831F-AE92-E82715BF5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D1C41-26B1-440F-A144-6E18FBA951D0}" type="datetimeFigureOut">
              <a:rPr lang="it-IT" smtClean="0"/>
              <a:t>21/10/2022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216A4-DB0E-8D9B-0416-2558DE016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8519B-FB5D-EB36-1ACA-A013BBF8D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19BE-77FD-43F1-931C-5BB066D862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11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00AB645-34D0-BE37-A8EA-964BCA63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AEDC746-EA38-120B-A57A-A85CCC344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3728" y="165234"/>
            <a:ext cx="4933772" cy="2387600"/>
          </a:xfrm>
        </p:spPr>
        <p:txBody>
          <a:bodyPr/>
          <a:lstStyle/>
          <a:p>
            <a:r>
              <a:rPr lang="it-IT" dirty="0"/>
              <a:t>Sua maestà l’anticiclone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AF476B-B117-7799-F5FB-80F06994F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4464" y="2850008"/>
            <a:ext cx="4472299" cy="1655762"/>
          </a:xfrm>
        </p:spPr>
        <p:txBody>
          <a:bodyPr/>
          <a:lstStyle/>
          <a:p>
            <a:r>
              <a:rPr lang="it-IT" dirty="0"/>
              <a:t>Che cosa sono, di che tipi sono e come si formano</a:t>
            </a:r>
          </a:p>
        </p:txBody>
      </p:sp>
    </p:spTree>
    <p:extLst>
      <p:ext uri="{BB962C8B-B14F-4D97-AF65-F5344CB8AC3E}">
        <p14:creationId xmlns:p14="http://schemas.microsoft.com/office/powerpoint/2010/main" val="1220687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1D3735-71E9-3412-63A6-5B9AD87249BF}"/>
              </a:ext>
            </a:extLst>
          </p:cNvPr>
          <p:cNvSpPr txBox="1"/>
          <p:nvPr/>
        </p:nvSpPr>
        <p:spPr>
          <a:xfrm>
            <a:off x="1931350" y="658026"/>
            <a:ext cx="52971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Trucchetto per ricordarsi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FBA322-A6D8-15B3-5D3C-6A20EC9F64D3}"/>
              </a:ext>
            </a:extLst>
          </p:cNvPr>
          <p:cNvSpPr txBox="1"/>
          <p:nvPr/>
        </p:nvSpPr>
        <p:spPr>
          <a:xfrm>
            <a:off x="1640792" y="2085173"/>
            <a:ext cx="53036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E’ l’opposto</a:t>
            </a:r>
          </a:p>
          <a:p>
            <a:r>
              <a:rPr lang="it-IT" sz="3600" dirty="0"/>
              <a:t>Anticiclone       senso orario</a:t>
            </a:r>
          </a:p>
          <a:p>
            <a:r>
              <a:rPr lang="it-IT" sz="3600" dirty="0"/>
              <a:t>Ciclone       senso antiorario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C6CD42-DA64-FBFE-1763-D1045BCB4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70" y="378996"/>
            <a:ext cx="2920037" cy="6281851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D083B75A-0C2A-7215-AFE5-284CF1D1EC56}"/>
              </a:ext>
            </a:extLst>
          </p:cNvPr>
          <p:cNvSpPr/>
          <p:nvPr/>
        </p:nvSpPr>
        <p:spPr>
          <a:xfrm>
            <a:off x="3879791" y="2811566"/>
            <a:ext cx="589042" cy="381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67DE69A-EEEB-17AA-BB99-15570A85928E}"/>
              </a:ext>
            </a:extLst>
          </p:cNvPr>
          <p:cNvSpPr/>
          <p:nvPr/>
        </p:nvSpPr>
        <p:spPr>
          <a:xfrm>
            <a:off x="3177612" y="3329168"/>
            <a:ext cx="589042" cy="3815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21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01B4B448-836E-39A5-B8D9-4492CF6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8333" r="11282" b="23746"/>
          <a:stretch>
            <a:fillRect/>
          </a:stretch>
        </p:blipFill>
        <p:spPr bwMode="auto">
          <a:xfrm>
            <a:off x="1524000" y="1"/>
            <a:ext cx="9144000" cy="68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1" name="Line 3">
            <a:extLst>
              <a:ext uri="{FF2B5EF4-FFF2-40B4-BE49-F238E27FC236}">
                <a16:creationId xmlns:a16="http://schemas.microsoft.com/office/drawing/2014/main" id="{867610EB-1BF8-0D72-EDD9-2843369E4B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6138" y="5516564"/>
            <a:ext cx="1079500" cy="649287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2" name="Line 4">
            <a:extLst>
              <a:ext uri="{FF2B5EF4-FFF2-40B4-BE49-F238E27FC236}">
                <a16:creationId xmlns:a16="http://schemas.microsoft.com/office/drawing/2014/main" id="{E58FD4D5-7DDA-FB48-2952-18018F032F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4201" y="4652963"/>
            <a:ext cx="360363" cy="792162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3" name="Line 5">
            <a:extLst>
              <a:ext uri="{FF2B5EF4-FFF2-40B4-BE49-F238E27FC236}">
                <a16:creationId xmlns:a16="http://schemas.microsoft.com/office/drawing/2014/main" id="{E97E56CB-7D12-3C66-BFB3-085FA282E1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4" y="5300663"/>
            <a:ext cx="1150937" cy="2159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4" name="Line 6">
            <a:extLst>
              <a:ext uri="{FF2B5EF4-FFF2-40B4-BE49-F238E27FC236}">
                <a16:creationId xmlns:a16="http://schemas.microsoft.com/office/drawing/2014/main" id="{EB52647C-9487-E96F-2D19-506A35E672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48300" y="3860801"/>
            <a:ext cx="647700" cy="720725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5" name="Line 7">
            <a:extLst>
              <a:ext uri="{FF2B5EF4-FFF2-40B4-BE49-F238E27FC236}">
                <a16:creationId xmlns:a16="http://schemas.microsoft.com/office/drawing/2014/main" id="{31138906-2818-7552-9537-AFB2C0695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1313" y="2781300"/>
            <a:ext cx="215900" cy="719138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6" name="Line 8">
            <a:extLst>
              <a:ext uri="{FF2B5EF4-FFF2-40B4-BE49-F238E27FC236}">
                <a16:creationId xmlns:a16="http://schemas.microsoft.com/office/drawing/2014/main" id="{CF478A0B-E8EE-7981-FF30-58FEB8DD98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0463" y="1268413"/>
            <a:ext cx="431800" cy="144462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7" name="Line 9">
            <a:extLst>
              <a:ext uri="{FF2B5EF4-FFF2-40B4-BE49-F238E27FC236}">
                <a16:creationId xmlns:a16="http://schemas.microsoft.com/office/drawing/2014/main" id="{4CCBEBB0-8543-394D-93A4-5DB8D0EBF7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43926" y="4941888"/>
            <a:ext cx="288925" cy="647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8" name="Line 10">
            <a:extLst>
              <a:ext uri="{FF2B5EF4-FFF2-40B4-BE49-F238E27FC236}">
                <a16:creationId xmlns:a16="http://schemas.microsoft.com/office/drawing/2014/main" id="{0622D34A-57FD-085F-3276-2B236CCDBC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48751" y="5300664"/>
            <a:ext cx="142875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59" name="Line 11">
            <a:extLst>
              <a:ext uri="{FF2B5EF4-FFF2-40B4-BE49-F238E27FC236}">
                <a16:creationId xmlns:a16="http://schemas.microsoft.com/office/drawing/2014/main" id="{547B96E5-622E-DA04-A880-47C193C05C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4339" y="3500439"/>
            <a:ext cx="503237" cy="504825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60" name="Line 12">
            <a:extLst>
              <a:ext uri="{FF2B5EF4-FFF2-40B4-BE49-F238E27FC236}">
                <a16:creationId xmlns:a16="http://schemas.microsoft.com/office/drawing/2014/main" id="{B2C3D9F0-CC00-0155-E9F7-1F53C9BF66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87939" y="3213101"/>
            <a:ext cx="503237" cy="360363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61" name="Line 13">
            <a:extLst>
              <a:ext uri="{FF2B5EF4-FFF2-40B4-BE49-F238E27FC236}">
                <a16:creationId xmlns:a16="http://schemas.microsoft.com/office/drawing/2014/main" id="{A9C8ED0F-69E5-7EDF-AC5E-A158CBA989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0825" y="2349500"/>
            <a:ext cx="1150938" cy="71438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62" name="Line 14">
            <a:extLst>
              <a:ext uri="{FF2B5EF4-FFF2-40B4-BE49-F238E27FC236}">
                <a16:creationId xmlns:a16="http://schemas.microsoft.com/office/drawing/2014/main" id="{72DD8999-4F92-CAFB-80FC-1522C25BE0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3563" y="1557339"/>
            <a:ext cx="792162" cy="287337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63" name="Line 15">
            <a:extLst>
              <a:ext uri="{FF2B5EF4-FFF2-40B4-BE49-F238E27FC236}">
                <a16:creationId xmlns:a16="http://schemas.microsoft.com/office/drawing/2014/main" id="{3A623097-2F52-150A-73EB-365210E6C6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2850" y="836613"/>
            <a:ext cx="503238" cy="2159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1264" name="Text Box 16">
            <a:extLst>
              <a:ext uri="{FF2B5EF4-FFF2-40B4-BE49-F238E27FC236}">
                <a16:creationId xmlns:a16="http://schemas.microsoft.com/office/drawing/2014/main" id="{DD3118B9-8436-766D-7036-22BDEE677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221163"/>
            <a:ext cx="18002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00FF"/>
                </a:solidFill>
              </a:rPr>
              <a:t>Isobare fitte =</a:t>
            </a:r>
          </a:p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00FF"/>
                </a:solidFill>
              </a:rPr>
              <a:t>Vento forte</a:t>
            </a:r>
          </a:p>
        </p:txBody>
      </p:sp>
      <p:sp>
        <p:nvSpPr>
          <p:cNvPr id="181265" name="Text Box 17">
            <a:extLst>
              <a:ext uri="{FF2B5EF4-FFF2-40B4-BE49-F238E27FC236}">
                <a16:creationId xmlns:a16="http://schemas.microsoft.com/office/drawing/2014/main" id="{29253BEE-DB50-57C5-F501-684C51976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4292601"/>
            <a:ext cx="18448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>
                <a:solidFill>
                  <a:srgbClr val="FF0000"/>
                </a:solidFill>
              </a:rPr>
              <a:t>Isobare lontane =</a:t>
            </a:r>
          </a:p>
          <a:p>
            <a:r>
              <a:rPr lang="it-IT" altLang="it-IT" b="1">
                <a:solidFill>
                  <a:srgbClr val="FF0000"/>
                </a:solidFill>
              </a:rPr>
              <a:t>Vento debole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Rectangle 4">
            <a:extLst>
              <a:ext uri="{FF2B5EF4-FFF2-40B4-BE49-F238E27FC236}">
                <a16:creationId xmlns:a16="http://schemas.microsoft.com/office/drawing/2014/main" id="{14E8904A-FCD2-650A-84F6-421222F8E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4AD5E4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82C1B1FE-6F5B-886C-363C-887688BF9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404814"/>
            <a:ext cx="8229600" cy="2160587"/>
          </a:xfrm>
        </p:spPr>
        <p:txBody>
          <a:bodyPr/>
          <a:lstStyle/>
          <a:p>
            <a:pPr marL="0" indent="0">
              <a:buNone/>
            </a:pPr>
            <a:r>
              <a:rPr lang="it-IT" altLang="it-IT" dirty="0"/>
              <a:t>I movimenti orizzontali dell’aria, in realtà si riflettono immediatamente in spostamenti verticali. Anzi, spesso ne sono solo le manifestazioni evidenti…</a:t>
            </a:r>
          </a:p>
        </p:txBody>
      </p:sp>
      <p:sp>
        <p:nvSpPr>
          <p:cNvPr id="308229" name="AutoShape 5">
            <a:extLst>
              <a:ext uri="{FF2B5EF4-FFF2-40B4-BE49-F238E27FC236}">
                <a16:creationId xmlns:a16="http://schemas.microsoft.com/office/drawing/2014/main" id="{3822D211-A74B-3434-946F-329CE81B1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2997201"/>
            <a:ext cx="4176712" cy="1439863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8230" name="AutoShape 6">
            <a:extLst>
              <a:ext uri="{FF2B5EF4-FFF2-40B4-BE49-F238E27FC236}">
                <a16:creationId xmlns:a16="http://schemas.microsoft.com/office/drawing/2014/main" id="{1B248A70-7BCA-C0C2-E520-41D8119F6F7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863976" y="4221163"/>
            <a:ext cx="4176713" cy="1439862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FA31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7CB644F3-31D4-74B4-C1E8-2E30255BE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r>
              <a:rPr lang="it-IT" altLang="it-IT"/>
              <a:t>Struttura verticale</a:t>
            </a:r>
          </a:p>
        </p:txBody>
      </p:sp>
      <p:pic>
        <p:nvPicPr>
          <p:cNvPr id="182275" name="Picture 3">
            <a:extLst>
              <a:ext uri="{FF2B5EF4-FFF2-40B4-BE49-F238E27FC236}">
                <a16:creationId xmlns:a16="http://schemas.microsoft.com/office/drawing/2014/main" id="{57C2E8A1-E230-F8AE-AC55-1AFB2D79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28776"/>
            <a:ext cx="4451350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>
            <a:extLst>
              <a:ext uri="{FF2B5EF4-FFF2-40B4-BE49-F238E27FC236}">
                <a16:creationId xmlns:a16="http://schemas.microsoft.com/office/drawing/2014/main" id="{DB2AD720-7ABE-43D0-E7E9-F5C1DF07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628776"/>
            <a:ext cx="4598988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277" name="Text Box 5">
            <a:extLst>
              <a:ext uri="{FF2B5EF4-FFF2-40B4-BE49-F238E27FC236}">
                <a16:creationId xmlns:a16="http://schemas.microsoft.com/office/drawing/2014/main" id="{B874BA40-B256-D3B4-B72E-AD82A4ED9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196976"/>
            <a:ext cx="10631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>
                <a:solidFill>
                  <a:srgbClr val="FF0000"/>
                </a:solidFill>
              </a:rPr>
              <a:t>ciclone</a:t>
            </a:r>
          </a:p>
        </p:txBody>
      </p:sp>
      <p:sp>
        <p:nvSpPr>
          <p:cNvPr id="182278" name="Text Box 6">
            <a:extLst>
              <a:ext uri="{FF2B5EF4-FFF2-40B4-BE49-F238E27FC236}">
                <a16:creationId xmlns:a16="http://schemas.microsoft.com/office/drawing/2014/main" id="{CB260B7F-E97D-80AF-33F8-E83CEE8F2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1196976"/>
            <a:ext cx="1542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>
                <a:solidFill>
                  <a:srgbClr val="FF0000"/>
                </a:solidFill>
              </a:rPr>
              <a:t>anticiclone</a:t>
            </a:r>
          </a:p>
        </p:txBody>
      </p:sp>
      <p:sp>
        <p:nvSpPr>
          <p:cNvPr id="182279" name="AutoShape 7">
            <a:extLst>
              <a:ext uri="{FF2B5EF4-FFF2-40B4-BE49-F238E27FC236}">
                <a16:creationId xmlns:a16="http://schemas.microsoft.com/office/drawing/2014/main" id="{4FD66D2B-80BE-C0CF-D866-A7CC1AFF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9" y="2924175"/>
            <a:ext cx="504825" cy="2160588"/>
          </a:xfrm>
          <a:prstGeom prst="upArrow">
            <a:avLst>
              <a:gd name="adj1" fmla="val 50000"/>
              <a:gd name="adj2" fmla="val 106997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82280" name="AutoShape 8">
            <a:extLst>
              <a:ext uri="{FF2B5EF4-FFF2-40B4-BE49-F238E27FC236}">
                <a16:creationId xmlns:a16="http://schemas.microsoft.com/office/drawing/2014/main" id="{4BD6D4B6-D8AE-F54A-1143-81338DF9F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2781301"/>
            <a:ext cx="504825" cy="2447925"/>
          </a:xfrm>
          <a:prstGeom prst="downArrow">
            <a:avLst>
              <a:gd name="adj1" fmla="val 50000"/>
              <a:gd name="adj2" fmla="val 1212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736C05-DBF1-EFCB-C450-9325AC828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Due specie di anticicloni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8E82B8-CDEF-5FD4-6B3D-E48A5FDA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0561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Gli anticicloni non sono tutti uguali: sono fondamentalmente di due specie diverse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EB9F96-BCE6-FA96-A26F-6F857CE3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113" y="1418602"/>
            <a:ext cx="6890759" cy="516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00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FE0C01B-5EAE-DDDC-28DE-0A4197ED32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260350"/>
            <a:ext cx="8229600" cy="604838"/>
          </a:xfrm>
        </p:spPr>
        <p:txBody>
          <a:bodyPr/>
          <a:lstStyle/>
          <a:p>
            <a:pPr>
              <a:buFontTx/>
              <a:buNone/>
            </a:pPr>
            <a:r>
              <a:rPr lang="it-IT" altLang="it-IT" b="1"/>
              <a:t>Gli anticicloni possono essere di due specie:</a:t>
            </a:r>
            <a:r>
              <a:rPr lang="it-IT" altLang="it-IT"/>
              <a:t> </a:t>
            </a:r>
          </a:p>
        </p:txBody>
      </p:sp>
      <p:pic>
        <p:nvPicPr>
          <p:cNvPr id="183299" name="Picture 3">
            <a:extLst>
              <a:ext uri="{FF2B5EF4-FFF2-40B4-BE49-F238E27FC236}">
                <a16:creationId xmlns:a16="http://schemas.microsoft.com/office/drawing/2014/main" id="{D49B4786-C695-612F-E5F1-BE97C4859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25538"/>
            <a:ext cx="3843337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>
            <a:extLst>
              <a:ext uri="{FF2B5EF4-FFF2-40B4-BE49-F238E27FC236}">
                <a16:creationId xmlns:a16="http://schemas.microsoft.com/office/drawing/2014/main" id="{E4F939F9-834F-B3C7-4285-44109642D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5539"/>
            <a:ext cx="3913188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>
            <a:extLst>
              <a:ext uri="{FF2B5EF4-FFF2-40B4-BE49-F238E27FC236}">
                <a16:creationId xmlns:a16="http://schemas.microsoft.com/office/drawing/2014/main" id="{590357AB-8F12-0DC3-BEE2-4470DAC7B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5157789"/>
            <a:ext cx="13003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/>
              <a:t>Dinamici</a:t>
            </a:r>
          </a:p>
        </p:txBody>
      </p:sp>
      <p:sp>
        <p:nvSpPr>
          <p:cNvPr id="183302" name="Text Box 6">
            <a:extLst>
              <a:ext uri="{FF2B5EF4-FFF2-40B4-BE49-F238E27FC236}">
                <a16:creationId xmlns:a16="http://schemas.microsoft.com/office/drawing/2014/main" id="{4A5D85B1-A569-F468-B12B-317019F28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5084764"/>
            <a:ext cx="11038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/>
              <a:t>Termici</a:t>
            </a:r>
          </a:p>
        </p:txBody>
      </p:sp>
      <p:sp>
        <p:nvSpPr>
          <p:cNvPr id="183303" name="Text Box 7">
            <a:extLst>
              <a:ext uri="{FF2B5EF4-FFF2-40B4-BE49-F238E27FC236}">
                <a16:creationId xmlns:a16="http://schemas.microsoft.com/office/drawing/2014/main" id="{DD1AFB37-D6E5-5911-5F16-F77B3FE7E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6" y="5537200"/>
            <a:ext cx="35480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Se la discesa di aria è provocata da una convergenza in quota </a:t>
            </a:r>
            <a:r>
              <a:rPr lang="it-IT" altLang="it-IT">
                <a:solidFill>
                  <a:srgbClr val="FF0000"/>
                </a:solidFill>
              </a:rPr>
              <a:t>(è un anticiclone a natura calda)</a:t>
            </a:r>
          </a:p>
        </p:txBody>
      </p:sp>
      <p:sp>
        <p:nvSpPr>
          <p:cNvPr id="183304" name="Text Box 8">
            <a:extLst>
              <a:ext uri="{FF2B5EF4-FFF2-40B4-BE49-F238E27FC236}">
                <a16:creationId xmlns:a16="http://schemas.microsoft.com/office/drawing/2014/main" id="{262B376B-2542-63F4-BBEF-9BD59999C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5589589"/>
            <a:ext cx="354806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Se la discesa di aria è provocata dal raffreddamento del suolo </a:t>
            </a:r>
            <a:r>
              <a:rPr lang="it-IT" altLang="it-IT">
                <a:solidFill>
                  <a:srgbClr val="0066FF"/>
                </a:solidFill>
              </a:rPr>
              <a:t>(è un anticiclone a natura fredda)</a:t>
            </a:r>
          </a:p>
        </p:txBody>
      </p:sp>
      <p:sp>
        <p:nvSpPr>
          <p:cNvPr id="183305" name="Oval 9">
            <a:extLst>
              <a:ext uri="{FF2B5EF4-FFF2-40B4-BE49-F238E27FC236}">
                <a16:creationId xmlns:a16="http://schemas.microsoft.com/office/drawing/2014/main" id="{E5BF9483-E0EB-7677-5D26-764C970A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981076"/>
            <a:ext cx="2736850" cy="18002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rgbClr val="FF0000"/>
              </a:solidFill>
            </a:endParaRPr>
          </a:p>
        </p:txBody>
      </p:sp>
      <p:sp>
        <p:nvSpPr>
          <p:cNvPr id="183306" name="Oval 10">
            <a:extLst>
              <a:ext uri="{FF2B5EF4-FFF2-40B4-BE49-F238E27FC236}">
                <a16:creationId xmlns:a16="http://schemas.microsoft.com/office/drawing/2014/main" id="{BD671A70-AA6E-6ACF-CFC1-71FFCC81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3789364"/>
            <a:ext cx="2881313" cy="1368425"/>
          </a:xfrm>
          <a:prstGeom prst="ellips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10B74E11-57D9-DB49-9665-F6E6C68F3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Aria calda e aria fredda</a:t>
            </a:r>
          </a:p>
        </p:txBody>
      </p:sp>
      <p:sp>
        <p:nvSpPr>
          <p:cNvPr id="376836" name="Rectangle 4">
            <a:extLst>
              <a:ext uri="{FF2B5EF4-FFF2-40B4-BE49-F238E27FC236}">
                <a16:creationId xmlns:a16="http://schemas.microsoft.com/office/drawing/2014/main" id="{3FF76D9B-6CFC-9756-7B09-A28CEBB6E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557339"/>
            <a:ext cx="3816350" cy="4751387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rgbClr val="FFCC00"/>
              </a:solidFill>
            </a:endParaRPr>
          </a:p>
        </p:txBody>
      </p:sp>
      <p:sp>
        <p:nvSpPr>
          <p:cNvPr id="376837" name="Rectangle 5">
            <a:extLst>
              <a:ext uri="{FF2B5EF4-FFF2-40B4-BE49-F238E27FC236}">
                <a16:creationId xmlns:a16="http://schemas.microsoft.com/office/drawing/2014/main" id="{1A601E2E-D505-AAA9-B710-B3FA1E561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3068638"/>
            <a:ext cx="3671887" cy="3168650"/>
          </a:xfrm>
          <a:prstGeom prst="rect">
            <a:avLst/>
          </a:prstGeom>
          <a:solidFill>
            <a:srgbClr val="4AD5E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376838" name="Text Box 6">
            <a:extLst>
              <a:ext uri="{FF2B5EF4-FFF2-40B4-BE49-F238E27FC236}">
                <a16:creationId xmlns:a16="http://schemas.microsoft.com/office/drawing/2014/main" id="{DEA98318-F3CE-EC6E-7BC6-3AB8FAEF3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276476"/>
            <a:ext cx="282892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 dirty="0"/>
              <a:t>Nell’aria calda, meno densa, con un volume maggiore, la pressione decresce più lentamente con l’altitudine</a:t>
            </a:r>
          </a:p>
        </p:txBody>
      </p:sp>
      <p:sp>
        <p:nvSpPr>
          <p:cNvPr id="376840" name="Text Box 8">
            <a:extLst>
              <a:ext uri="{FF2B5EF4-FFF2-40B4-BE49-F238E27FC236}">
                <a16:creationId xmlns:a16="http://schemas.microsoft.com/office/drawing/2014/main" id="{17EB7232-CBD3-401A-37AF-65355529F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3644901"/>
            <a:ext cx="30241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dirty="0"/>
              <a:t>Nell’aria fredda, più densa, con un volume minore, la pressione decresce più velocemente con l’altitudine</a:t>
            </a:r>
          </a:p>
        </p:txBody>
      </p:sp>
      <p:sp>
        <p:nvSpPr>
          <p:cNvPr id="376841" name="Text Box 9">
            <a:extLst>
              <a:ext uri="{FF2B5EF4-FFF2-40B4-BE49-F238E27FC236}">
                <a16:creationId xmlns:a16="http://schemas.microsoft.com/office/drawing/2014/main" id="{A1E71714-1CAC-B6EE-5AC3-EE4A86AA3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6" y="1144588"/>
            <a:ext cx="934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500 hPa</a:t>
            </a:r>
          </a:p>
        </p:txBody>
      </p:sp>
      <p:sp>
        <p:nvSpPr>
          <p:cNvPr id="376842" name="Text Box 10">
            <a:extLst>
              <a:ext uri="{FF2B5EF4-FFF2-40B4-BE49-F238E27FC236}">
                <a16:creationId xmlns:a16="http://schemas.microsoft.com/office/drawing/2014/main" id="{80F407A9-8177-BBBF-B8FB-A308D624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451" y="2655888"/>
            <a:ext cx="934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500 hPa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>
            <a:extLst>
              <a:ext uri="{FF2B5EF4-FFF2-40B4-BE49-F238E27FC236}">
                <a16:creationId xmlns:a16="http://schemas.microsoft.com/office/drawing/2014/main" id="{071EFA01-C34C-7E41-21BC-75900C52A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7661" y="188357"/>
            <a:ext cx="10515600" cy="1325563"/>
          </a:xfrm>
        </p:spPr>
        <p:txBody>
          <a:bodyPr/>
          <a:lstStyle/>
          <a:p>
            <a:r>
              <a:rPr lang="it-IT" altLang="it-IT" dirty="0"/>
              <a:t>Natura delle strutture bariche</a:t>
            </a:r>
          </a:p>
        </p:txBody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4FB7A141-79C6-30F0-3251-98356EF8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1557339"/>
            <a:ext cx="3816350" cy="4751387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>
              <a:solidFill>
                <a:srgbClr val="FFCC00"/>
              </a:solidFill>
            </a:endParaRPr>
          </a:p>
        </p:txBody>
      </p:sp>
      <p:sp>
        <p:nvSpPr>
          <p:cNvPr id="420868" name="Rectangle 4">
            <a:extLst>
              <a:ext uri="{FF2B5EF4-FFF2-40B4-BE49-F238E27FC236}">
                <a16:creationId xmlns:a16="http://schemas.microsoft.com/office/drawing/2014/main" id="{31E20F0C-C977-94B7-1869-E81589613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4" y="3068638"/>
            <a:ext cx="3671887" cy="3168650"/>
          </a:xfrm>
          <a:prstGeom prst="rect">
            <a:avLst/>
          </a:prstGeom>
          <a:solidFill>
            <a:srgbClr val="4AD5E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420869" name="Text Box 5">
            <a:extLst>
              <a:ext uri="{FF2B5EF4-FFF2-40B4-BE49-F238E27FC236}">
                <a16:creationId xmlns:a16="http://schemas.microsoft.com/office/drawing/2014/main" id="{92D53560-1422-4BE5-F7C8-B550E0277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276476"/>
            <a:ext cx="282892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Una sacca di aria calda a tutte le quote è quindi necessariamente una zona di alta pressione, perché, ad ogni quota, la pressione è sempre più alta che nelle zone circostanti</a:t>
            </a:r>
          </a:p>
        </p:txBody>
      </p:sp>
      <p:sp>
        <p:nvSpPr>
          <p:cNvPr id="420870" name="Text Box 6">
            <a:extLst>
              <a:ext uri="{FF2B5EF4-FFF2-40B4-BE49-F238E27FC236}">
                <a16:creationId xmlns:a16="http://schemas.microsoft.com/office/drawing/2014/main" id="{D6275FDD-2553-D3D7-B777-E1824C9DB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3" y="3429000"/>
            <a:ext cx="302418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 dirty="0"/>
              <a:t>Una sacca di aria fredda a tutte le quote è quindi necessariamente una zona di bassa pressione, perché a qualunque quota la pressione è sempre più bassa che nelle zone circostanti</a:t>
            </a:r>
          </a:p>
        </p:txBody>
      </p:sp>
      <p:sp>
        <p:nvSpPr>
          <p:cNvPr id="420871" name="Text Box 7">
            <a:extLst>
              <a:ext uri="{FF2B5EF4-FFF2-40B4-BE49-F238E27FC236}">
                <a16:creationId xmlns:a16="http://schemas.microsoft.com/office/drawing/2014/main" id="{05585ED5-66D7-7C78-600D-1B8DC2525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6" y="1144588"/>
            <a:ext cx="934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500 hPa</a:t>
            </a:r>
          </a:p>
        </p:txBody>
      </p:sp>
      <p:sp>
        <p:nvSpPr>
          <p:cNvPr id="420872" name="Text Box 8">
            <a:extLst>
              <a:ext uri="{FF2B5EF4-FFF2-40B4-BE49-F238E27FC236}">
                <a16:creationId xmlns:a16="http://schemas.microsoft.com/office/drawing/2014/main" id="{7E84675D-098C-D81B-25C0-0C71A3A3C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451" y="2655888"/>
            <a:ext cx="9347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500 hPa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>
            <a:extLst>
              <a:ext uri="{FF2B5EF4-FFF2-40B4-BE49-F238E27FC236}">
                <a16:creationId xmlns:a16="http://schemas.microsoft.com/office/drawing/2014/main" id="{0B8C8FD1-1624-8619-C05A-4A28AE140F4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2" b="55869"/>
          <a:stretch/>
        </p:blipFill>
        <p:spPr>
          <a:xfrm>
            <a:off x="7263925" y="1558970"/>
            <a:ext cx="4290658" cy="4583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23" name="Rectangle 3">
            <a:extLst>
              <a:ext uri="{FF2B5EF4-FFF2-40B4-BE49-F238E27FC236}">
                <a16:creationId xmlns:a16="http://schemas.microsoft.com/office/drawing/2014/main" id="{39C2A615-7007-A529-3ADC-9A1BA16BF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Il vero e proprio anticiclone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A37890C-3451-0DC7-353D-68CE30FE4007}"/>
              </a:ext>
            </a:extLst>
          </p:cNvPr>
          <p:cNvSpPr txBox="1"/>
          <p:nvPr/>
        </p:nvSpPr>
        <p:spPr>
          <a:xfrm>
            <a:off x="838200" y="2076628"/>
            <a:ext cx="5348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Un anticiclone dinamico è, quindi, una montagna di aria calda in cui la pressione è sempre più alta, a tutte le quote, rispetto alle zone circostanti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4AA20C-D609-D680-AC59-50EDF145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L’anticiclone dinamico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E3136B-D12D-D02B-A257-FE668C57D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62742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Anticicloni dinamici sono gli </a:t>
            </a:r>
            <a:r>
              <a:rPr lang="it-IT" b="1" dirty="0"/>
              <a:t>anticicloni sub-tropicali</a:t>
            </a:r>
            <a:r>
              <a:rPr lang="it-IT" dirty="0"/>
              <a:t>, come l’anticiclone delle Azzorre e gli anticicloni africani. Si formano, infatti, perché l’aria che sale dall’equatore si «ammucchia» in quota, formando una zona di convergenza da cui l’aria sfugge dirigendosi verso il basso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D6B2B5-FD91-C6ED-FC97-E6007A3F0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463" y="2031286"/>
            <a:ext cx="6600542" cy="39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56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8B8FB-8F1D-9CE0-7CC3-9BAFBA0B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contrario di «depressione»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F0F36D-9206-519F-81A2-E47204221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77744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La parola «anticiclone» indica una zona della superficie terrestre in cui la pressione è più alta rispetto alle zone circostanti. In questo senso è esattamente il contrario della parola «ciclone» che, invece, indica una zona in cui la pressione è più bassa rispetto alle zone circostanti</a:t>
            </a:r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486763AE-0E5E-FBFF-4BB9-F42DE7F44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82" y="2001033"/>
            <a:ext cx="6341228" cy="41759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51C35C5-BCF7-435E-6C33-1C2E0A8D2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994" y="76912"/>
            <a:ext cx="2406709" cy="24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2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688A7-C906-A645-FEC2-AACE0264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compressione riscalda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8E389C-66C3-CF7E-CDB0-75442D505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49994" cy="4105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Il riscaldamento dell’aria in un anticiclone è dovuto alla sua </a:t>
            </a:r>
            <a:r>
              <a:rPr lang="it-IT" b="1" dirty="0"/>
              <a:t>compressione</a:t>
            </a:r>
            <a:r>
              <a:rPr lang="it-IT" dirty="0"/>
              <a:t>: l’equazione di stato dei gas, infatti, ci dice che comprimendo un gas, esso si riscalda, come si può constatare gonfiando una bicicletta e toccando la pompa con una mano (scotta!)</a:t>
            </a:r>
          </a:p>
        </p:txBody>
      </p:sp>
      <p:pic>
        <p:nvPicPr>
          <p:cNvPr id="6" name="Immagine 5" descr="Immagine che contiene albero, esterni, bicicletta, persona&#10;&#10;Descrizione generata automaticamente">
            <a:extLst>
              <a:ext uri="{FF2B5EF4-FFF2-40B4-BE49-F238E27FC236}">
                <a16:creationId xmlns:a16="http://schemas.microsoft.com/office/drawing/2014/main" id="{71F60862-F655-8D60-1B6B-6162FD16B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43" y="0"/>
            <a:ext cx="457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13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742AF78C-7A35-6169-7928-52282EDEA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22338"/>
          </a:xfrm>
        </p:spPr>
        <p:txBody>
          <a:bodyPr/>
          <a:lstStyle/>
          <a:p>
            <a:pPr eaLnBrk="1" hangingPunct="1"/>
            <a:r>
              <a:rPr lang="it-IT" altLang="it-IT"/>
              <a:t>Umidità relativa</a:t>
            </a:r>
          </a:p>
        </p:txBody>
      </p:sp>
      <p:sp>
        <p:nvSpPr>
          <p:cNvPr id="114691" name="Text Box 3">
            <a:extLst>
              <a:ext uri="{FF2B5EF4-FFF2-40B4-BE49-F238E27FC236}">
                <a16:creationId xmlns:a16="http://schemas.microsoft.com/office/drawing/2014/main" id="{36E15756-21C2-0F3A-7544-88BBA1CAA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908051"/>
            <a:ext cx="553549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/>
              <a:t>L’umidità relativa di una massa </a:t>
            </a:r>
          </a:p>
          <a:p>
            <a:pPr eaLnBrk="1" hangingPunct="1"/>
            <a:r>
              <a:rPr lang="it-IT" altLang="it-IT" sz="2400" b="1"/>
              <a:t>d’aria è inversamente proporzionale </a:t>
            </a:r>
          </a:p>
          <a:p>
            <a:pPr eaLnBrk="1" hangingPunct="1"/>
            <a:r>
              <a:rPr lang="it-IT" altLang="it-IT" sz="2400" b="1"/>
              <a:t>alla sua temperatura</a:t>
            </a:r>
          </a:p>
        </p:txBody>
      </p:sp>
      <p:pic>
        <p:nvPicPr>
          <p:cNvPr id="114692" name="Picture 4">
            <a:extLst>
              <a:ext uri="{FF2B5EF4-FFF2-40B4-BE49-F238E27FC236}">
                <a16:creationId xmlns:a16="http://schemas.microsoft.com/office/drawing/2014/main" id="{DA5F0BA8-D0AD-BFA6-2BC1-BC05D5F1D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318">
            <a:off x="4583114" y="4292600"/>
            <a:ext cx="1463675" cy="2300288"/>
          </a:xfrm>
          <a:prstGeom prst="rect">
            <a:avLst/>
          </a:prstGeom>
          <a:solidFill>
            <a:schemeClr val="bg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>
            <a:extLst>
              <a:ext uri="{FF2B5EF4-FFF2-40B4-BE49-F238E27FC236}">
                <a16:creationId xmlns:a16="http://schemas.microsoft.com/office/drawing/2014/main" id="{F2B20926-4537-E0AD-D9A3-A294DFC3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318">
            <a:off x="8832851" y="4292600"/>
            <a:ext cx="1463675" cy="2300288"/>
          </a:xfrm>
          <a:prstGeom prst="rect">
            <a:avLst/>
          </a:prstGeom>
          <a:solidFill>
            <a:schemeClr val="bg1">
              <a:alpha val="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Oval 6">
            <a:extLst>
              <a:ext uri="{FF2B5EF4-FFF2-40B4-BE49-F238E27FC236}">
                <a16:creationId xmlns:a16="http://schemas.microsoft.com/office/drawing/2014/main" id="{63E16F29-D901-56F1-8673-0E714784A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205038"/>
            <a:ext cx="2519362" cy="1871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b="1"/>
              <a:t>19°C</a:t>
            </a:r>
            <a:r>
              <a:rPr lang="it-IT" altLang="it-IT" sz="2400"/>
              <a:t> – 50%</a:t>
            </a:r>
          </a:p>
        </p:txBody>
      </p:sp>
      <p:sp>
        <p:nvSpPr>
          <p:cNvPr id="114695" name="Text Box 7">
            <a:extLst>
              <a:ext uri="{FF2B5EF4-FFF2-40B4-BE49-F238E27FC236}">
                <a16:creationId xmlns:a16="http://schemas.microsoft.com/office/drawing/2014/main" id="{4C6E2138-AD4D-597D-E25A-0B59E6A7A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565401"/>
            <a:ext cx="2736850" cy="11906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Il riscaldamento abbassa</a:t>
            </a:r>
          </a:p>
          <a:p>
            <a:pPr eaLnBrk="1" hangingPunct="1"/>
            <a:r>
              <a:rPr lang="it-IT" altLang="it-IT"/>
              <a:t>l’umidità relativa (l’aria </a:t>
            </a:r>
          </a:p>
          <a:p>
            <a:pPr eaLnBrk="1" hangingPunct="1"/>
            <a:r>
              <a:rPr lang="it-IT" altLang="it-IT"/>
              <a:t>calda riesce a contenere </a:t>
            </a:r>
          </a:p>
          <a:p>
            <a:pPr eaLnBrk="1" hangingPunct="1"/>
            <a:r>
              <a:rPr lang="it-IT" altLang="it-IT"/>
              <a:t>più vapore acqueo)</a:t>
            </a:r>
          </a:p>
        </p:txBody>
      </p:sp>
      <p:sp>
        <p:nvSpPr>
          <p:cNvPr id="114696" name="Text Box 8">
            <a:extLst>
              <a:ext uri="{FF2B5EF4-FFF2-40B4-BE49-F238E27FC236}">
                <a16:creationId xmlns:a16="http://schemas.microsoft.com/office/drawing/2014/main" id="{96AECEF7-13DE-8FFA-5793-018B58CD2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2636839"/>
            <a:ext cx="3181350" cy="1190625"/>
          </a:xfrm>
          <a:prstGeom prst="rect">
            <a:avLst/>
          </a:prstGeom>
          <a:solidFill>
            <a:srgbClr val="A4F0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/>
              <a:t>Il raffreddamento provoca</a:t>
            </a:r>
          </a:p>
          <a:p>
            <a:pPr eaLnBrk="1" hangingPunct="1"/>
            <a:r>
              <a:rPr lang="it-IT" altLang="it-IT"/>
              <a:t>l’aumento dell’umidità relativa</a:t>
            </a:r>
          </a:p>
          <a:p>
            <a:pPr eaLnBrk="1" hangingPunct="1"/>
            <a:r>
              <a:rPr lang="it-IT" altLang="it-IT"/>
              <a:t>fino alla saturazione </a:t>
            </a:r>
            <a:r>
              <a:rPr lang="it-IT" altLang="it-IT" b="1" u="sng"/>
              <a:t>(punto</a:t>
            </a:r>
          </a:p>
          <a:p>
            <a:pPr eaLnBrk="1" hangingPunct="1"/>
            <a:r>
              <a:rPr lang="it-IT" altLang="it-IT" b="1" u="sng"/>
              <a:t>di rugiada)</a:t>
            </a:r>
          </a:p>
        </p:txBody>
      </p:sp>
      <p:sp>
        <p:nvSpPr>
          <p:cNvPr id="114697" name="AutoShape 9">
            <a:extLst>
              <a:ext uri="{FF2B5EF4-FFF2-40B4-BE49-F238E27FC236}">
                <a16:creationId xmlns:a16="http://schemas.microsoft.com/office/drawing/2014/main" id="{C6808C88-434E-89E5-785C-B7393ED05AF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583114" y="5229226"/>
            <a:ext cx="504825" cy="576263"/>
          </a:xfrm>
          <a:prstGeom prst="downArrow">
            <a:avLst>
              <a:gd name="adj1" fmla="val 50000"/>
              <a:gd name="adj2" fmla="val 28538"/>
            </a:avLst>
          </a:prstGeom>
          <a:solidFill>
            <a:srgbClr val="FA31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4698" name="AutoShape 10">
            <a:extLst>
              <a:ext uri="{FF2B5EF4-FFF2-40B4-BE49-F238E27FC236}">
                <a16:creationId xmlns:a16="http://schemas.microsoft.com/office/drawing/2014/main" id="{DAA1C0F9-D153-5383-09EE-5431303A7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14" y="5157788"/>
            <a:ext cx="504825" cy="576262"/>
          </a:xfrm>
          <a:prstGeom prst="downArrow">
            <a:avLst>
              <a:gd name="adj1" fmla="val 50000"/>
              <a:gd name="adj2" fmla="val 28538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4699" name="Oval 11">
            <a:extLst>
              <a:ext uri="{FF2B5EF4-FFF2-40B4-BE49-F238E27FC236}">
                <a16:creationId xmlns:a16="http://schemas.microsoft.com/office/drawing/2014/main" id="{59BD364C-B4E0-FB1E-E70B-8847FD823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4652963"/>
            <a:ext cx="2519362" cy="1871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b="1"/>
              <a:t>30°C</a:t>
            </a:r>
            <a:r>
              <a:rPr lang="it-IT" altLang="it-IT" sz="2400"/>
              <a:t> – 30%</a:t>
            </a:r>
          </a:p>
        </p:txBody>
      </p:sp>
      <p:sp>
        <p:nvSpPr>
          <p:cNvPr id="114700" name="AutoShape 12">
            <a:extLst>
              <a:ext uri="{FF2B5EF4-FFF2-40B4-BE49-F238E27FC236}">
                <a16:creationId xmlns:a16="http://schemas.microsoft.com/office/drawing/2014/main" id="{1EC090C0-7130-087C-3724-77367ADA4337}"/>
              </a:ext>
            </a:extLst>
          </p:cNvPr>
          <p:cNvSpPr>
            <a:spLocks noChangeArrowheads="1"/>
          </p:cNvSpPr>
          <p:nvPr/>
        </p:nvSpPr>
        <p:spPr bwMode="auto">
          <a:xfrm rot="1900453">
            <a:off x="4367214" y="3644901"/>
            <a:ext cx="504825" cy="1655763"/>
          </a:xfrm>
          <a:prstGeom prst="downArrow">
            <a:avLst>
              <a:gd name="adj1" fmla="val 50000"/>
              <a:gd name="adj2" fmla="val 81997"/>
            </a:avLst>
          </a:prstGeom>
          <a:solidFill>
            <a:srgbClr val="FA31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14701" name="Oval 13">
            <a:extLst>
              <a:ext uri="{FF2B5EF4-FFF2-40B4-BE49-F238E27FC236}">
                <a16:creationId xmlns:a16="http://schemas.microsoft.com/office/drawing/2014/main" id="{BBD8BD5A-8B04-D800-663E-024281A68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726" y="4652963"/>
            <a:ext cx="2519363" cy="18716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2400" b="1"/>
              <a:t>8°C</a:t>
            </a:r>
            <a:r>
              <a:rPr lang="it-IT" altLang="it-IT" sz="2400"/>
              <a:t> – 100%</a:t>
            </a:r>
          </a:p>
        </p:txBody>
      </p:sp>
      <p:sp>
        <p:nvSpPr>
          <p:cNvPr id="114702" name="AutoShape 14">
            <a:extLst>
              <a:ext uri="{FF2B5EF4-FFF2-40B4-BE49-F238E27FC236}">
                <a16:creationId xmlns:a16="http://schemas.microsoft.com/office/drawing/2014/main" id="{2DACF1B5-E586-EE38-70CA-8982EE88656F}"/>
              </a:ext>
            </a:extLst>
          </p:cNvPr>
          <p:cNvSpPr>
            <a:spLocks noChangeArrowheads="1"/>
          </p:cNvSpPr>
          <p:nvPr/>
        </p:nvSpPr>
        <p:spPr bwMode="auto">
          <a:xfrm rot="19825850">
            <a:off x="6865939" y="3502026"/>
            <a:ext cx="504825" cy="1655763"/>
          </a:xfrm>
          <a:prstGeom prst="downArrow">
            <a:avLst>
              <a:gd name="adj1" fmla="val 50000"/>
              <a:gd name="adj2" fmla="val 81997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64D4E-B419-1C04-C10B-1137B08F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Una zona di discesa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8850D-B35F-4221-DCC9-17114AB26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67086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 un anticiclone, l’aria scende lentamente, avvitandosi in senso orario. Scendendo si comprime e si riscalda di circa </a:t>
            </a:r>
            <a:r>
              <a:rPr lang="it-IT" b="1" dirty="0"/>
              <a:t>1°C ogni 100 metri </a:t>
            </a:r>
            <a:r>
              <a:rPr lang="it-IT" dirty="0"/>
              <a:t>di quota, per cui giunge a terra calda e secca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4A32745-A882-584C-4D51-FF0A8C5F8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200" y="1039686"/>
            <a:ext cx="4986516" cy="52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2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237A3-FA40-9568-5DEB-3CDB2335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Diversi strati di inversione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B8CF1C-1E12-BA39-781B-308FD254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0929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Il riscaldamento dell’aria dall’alto crea delle zone di inversione termica, in cui la temperatura non diminuisce con la quota ma aumenta. Questo diventa una sorta di «gabbia» perché impedisce i movimenti dell’aria verso l’alto che, normalmente avvengono in un regime di bassa pressione.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945F25-A334-D54C-78D0-982B1B605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403" y="1431635"/>
            <a:ext cx="6286861" cy="50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36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34311A-BC3C-98F0-F071-933168A1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Anticiclone = aria di cattiva qualità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055A97-2290-E8A3-C171-E902DF58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58601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Paradossalmente, con l’inversione termica tipica degli anticicloni, le sostanze inquinanti prodotte a terra non si possono disperdere e si accumulano nei bassi strati. </a:t>
            </a:r>
            <a:r>
              <a:rPr lang="it-IT" b="1" dirty="0"/>
              <a:t>Bel tempo, quindi, ma aria cattiva; cattivo tempo, aria buona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3172EF4-F84F-2121-A2C5-35B6A7C8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693" y="1825625"/>
            <a:ext cx="5515857" cy="45580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C8E6C9-09EC-3B9F-952F-51C35D442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34" t="8818" r="43804" b="5536"/>
          <a:stretch/>
        </p:blipFill>
        <p:spPr>
          <a:xfrm>
            <a:off x="4845035" y="1616364"/>
            <a:ext cx="1662545" cy="4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59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3881DA-D703-7FCB-1C64-A0FE175C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cosa portano?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714E9E-5332-EC00-E2EA-2F9AA0FC4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6028" cy="4352984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Anticiclone </a:t>
            </a:r>
            <a:r>
              <a:rPr lang="it-IT" b="1" dirty="0" err="1"/>
              <a:t>Azzorriano</a:t>
            </a:r>
            <a:r>
              <a:rPr lang="it-IT" dirty="0"/>
              <a:t>: caldo moderato d’estate. D’inverno freddo moderato, con poche nebbie.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Anticiclone africano: </a:t>
            </a:r>
            <a:r>
              <a:rPr lang="it-IT" dirty="0"/>
              <a:t>caldo afoso d’estate; nebbie estese in inverno a valle e freddo, a causa della grande umidità; temperature elevate in quota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4609E9-B9C2-4292-8B2A-93192AAA0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238" y="207325"/>
            <a:ext cx="4610456" cy="30717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541E37-9581-1FC7-5AE2-2BFD0F991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239" y="3496476"/>
            <a:ext cx="4610456" cy="324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79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8BCAE-0241-49E5-6811-29F631C41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Anticicloni termici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5ED0A9-EED4-5906-0F30-9ACE86EC7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925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Gli anticicloni termici, invece, si formano per il raffreddamento del terreno che raffredda l’aria sovrastante, a rende più densa e la fa ristagnare al suolo. Il più famoso degli anticicloni termici è l’anticiclone russo-siberiano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427F80-9918-7CB1-58BA-C5607665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623" y="1144891"/>
            <a:ext cx="5761105" cy="45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9949F4-1331-CD82-88EF-83529AEE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gelo pellicolare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EB5616-A7F0-B570-E4E6-BA5A1F14D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094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L’anticiclone russo-siberiano </a:t>
            </a:r>
            <a:r>
              <a:rPr lang="it-IT" b="1" dirty="0"/>
              <a:t>è costituito da uno strato sottile (non più di 2000 metri) di aria gelida e molto densa</a:t>
            </a:r>
            <a:r>
              <a:rPr lang="it-IT" dirty="0"/>
              <a:t>, che aderisce al suolo, sovrastato da una zona di bassa pressione, per cui il bel tempo non è sempre assicurato. Per cui sono possibili fenomeni nevosi e i venti, che giungono dalle steppe russe, costituiscono il famigerato «burian»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245644-01CC-64E2-B997-82CB0090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54" y="2114810"/>
            <a:ext cx="5893237" cy="37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12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07918F-52CA-C406-007D-29FA63E88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Sotto alta, sopra bassa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833BD0-BB57-EB99-F4EB-AF3708F32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38757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Quindi, al suolo si raggiungono pressioni molto elevate (fino a 1080 hPa) perché l’aria fredda pesa moltissimo, ma già dalle medie quote vediamo la pressione diventare più bassa e formarsi una bassa pressione.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40BF920-F922-423D-5EFF-33B8833A3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90"/>
          <a:stretch/>
        </p:blipFill>
        <p:spPr>
          <a:xfrm>
            <a:off x="7027868" y="1426988"/>
            <a:ext cx="3876566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29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D52DF8-6125-7850-1EE0-C8D22450A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L’orso russo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3619A5-B509-85EE-57BB-14AE460C7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764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L’anticiclone russo siberiano è responsabile di irruzioni fredde di aria gelida di origine continentale nella stagione invernale: generalmente sono giornate fredde e secche, con temperature molto basse. Qualche volta si possono avere episodi di burian, con bufere di neve.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999E717-3633-D4AE-95E8-B6372C17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576" y="2050991"/>
            <a:ext cx="6699592" cy="37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7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941AA5-4776-4D3F-3EDD-116225136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vento ne è la conseguenza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1829D2-E1BC-D248-A1EC-5656BBD6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76529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In atmosfera, il vento spira sempre dalle zone di alta pressione (in cui c’è troppa aria) a quelle di bassa pressione (in cui ce n’è di meno): è un modo per tendere ad una situazione di equilibrio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7FF4DFAE-513D-BBA8-554D-EFBE90D68BC9}"/>
              </a:ext>
            </a:extLst>
          </p:cNvPr>
          <p:cNvSpPr/>
          <p:nvPr/>
        </p:nvSpPr>
        <p:spPr>
          <a:xfrm>
            <a:off x="5007836" y="2144994"/>
            <a:ext cx="2726108" cy="334140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Alta pressione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67D4E03-09EF-0D58-5F83-25A0BAA5BB94}"/>
              </a:ext>
            </a:extLst>
          </p:cNvPr>
          <p:cNvSpPr/>
          <p:nvPr/>
        </p:nvSpPr>
        <p:spPr>
          <a:xfrm>
            <a:off x="9152546" y="2144994"/>
            <a:ext cx="2632104" cy="32559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Bassa pressione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DDE9F97-2A4D-A2AF-45D7-2F66A1913C16}"/>
              </a:ext>
            </a:extLst>
          </p:cNvPr>
          <p:cNvSpPr/>
          <p:nvPr/>
        </p:nvSpPr>
        <p:spPr>
          <a:xfrm>
            <a:off x="7588666" y="3213219"/>
            <a:ext cx="1768980" cy="132556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vento</a:t>
            </a:r>
          </a:p>
        </p:txBody>
      </p:sp>
    </p:spTree>
    <p:extLst>
      <p:ext uri="{BB962C8B-B14F-4D97-AF65-F5344CB8AC3E}">
        <p14:creationId xmlns:p14="http://schemas.microsoft.com/office/powerpoint/2010/main" val="1228044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F67A65-7E21-53E7-9324-CC9EB581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l’anticiclone africano d’autunno?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644934-7A05-7FDE-80A5-DA2336B15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8417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Per noi significa caldo moderato di giorno, con qualche annuvolamento a causa dell’aria umida, e minime non troppo basse ma con banchi di nebbia, più o meno densi nelle prime ore del giorno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C30F6A-C618-AC73-AB8F-1EA58089E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791" y="1690688"/>
            <a:ext cx="6643254" cy="4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5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CFF519-46FC-CC35-B136-582A9D3E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Buon week end a tutti!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84BDA5D-8E12-C864-0C77-6E5A00DDD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1" y="1853275"/>
            <a:ext cx="9088582" cy="439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92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9" name="Freeform 5">
            <a:extLst>
              <a:ext uri="{FF2B5EF4-FFF2-40B4-BE49-F238E27FC236}">
                <a16:creationId xmlns:a16="http://schemas.microsoft.com/office/drawing/2014/main" id="{CC9ABB1C-1D75-E895-4598-AE417FEA138E}"/>
              </a:ext>
            </a:extLst>
          </p:cNvPr>
          <p:cNvSpPr>
            <a:spLocks/>
          </p:cNvSpPr>
          <p:nvPr/>
        </p:nvSpPr>
        <p:spPr bwMode="auto">
          <a:xfrm>
            <a:off x="1703389" y="825501"/>
            <a:ext cx="8832863" cy="5227569"/>
          </a:xfrm>
          <a:custGeom>
            <a:avLst/>
            <a:gdLst>
              <a:gd name="T0" fmla="*/ 0 w 5534"/>
              <a:gd name="T1" fmla="*/ 2456 h 3266"/>
              <a:gd name="T2" fmla="*/ 1542 w 5534"/>
              <a:gd name="T3" fmla="*/ 7 h 3266"/>
              <a:gd name="T4" fmla="*/ 2903 w 5534"/>
              <a:gd name="T5" fmla="*/ 2411 h 3266"/>
              <a:gd name="T6" fmla="*/ 4037 w 5534"/>
              <a:gd name="T7" fmla="*/ 3228 h 3266"/>
              <a:gd name="T8" fmla="*/ 4990 w 5534"/>
              <a:gd name="T9" fmla="*/ 2184 h 3266"/>
              <a:gd name="T10" fmla="*/ 5534 w 5534"/>
              <a:gd name="T11" fmla="*/ 642 h 3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34" h="3266">
                <a:moveTo>
                  <a:pt x="0" y="2456"/>
                </a:moveTo>
                <a:cubicBezTo>
                  <a:pt x="529" y="1235"/>
                  <a:pt x="1058" y="14"/>
                  <a:pt x="1542" y="7"/>
                </a:cubicBezTo>
                <a:cubicBezTo>
                  <a:pt x="2026" y="0"/>
                  <a:pt x="2487" y="1874"/>
                  <a:pt x="2903" y="2411"/>
                </a:cubicBezTo>
                <a:cubicBezTo>
                  <a:pt x="3319" y="2948"/>
                  <a:pt x="3689" y="3266"/>
                  <a:pt x="4037" y="3228"/>
                </a:cubicBezTo>
                <a:cubicBezTo>
                  <a:pt x="4385" y="3190"/>
                  <a:pt x="4741" y="2615"/>
                  <a:pt x="4990" y="2184"/>
                </a:cubicBezTo>
                <a:cubicBezTo>
                  <a:pt x="5239" y="1753"/>
                  <a:pt x="5443" y="899"/>
                  <a:pt x="5534" y="64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9430" name="Text Box 6">
            <a:extLst>
              <a:ext uri="{FF2B5EF4-FFF2-40B4-BE49-F238E27FC236}">
                <a16:creationId xmlns:a16="http://schemas.microsoft.com/office/drawing/2014/main" id="{279B2D65-BD2D-4324-27F4-EE919B7FF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2492376"/>
            <a:ext cx="21066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Alta pressione</a:t>
            </a:r>
          </a:p>
          <a:p>
            <a:r>
              <a:rPr lang="it-IT" altLang="it-IT"/>
              <a:t>(l’aria si “accumula”)</a:t>
            </a:r>
          </a:p>
        </p:txBody>
      </p:sp>
      <p:sp>
        <p:nvSpPr>
          <p:cNvPr id="359431" name="Text Box 7">
            <a:extLst>
              <a:ext uri="{FF2B5EF4-FFF2-40B4-BE49-F238E27FC236}">
                <a16:creationId xmlns:a16="http://schemas.microsoft.com/office/drawing/2014/main" id="{70F64AC5-3650-4F47-BE77-06504E1D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89" y="4240214"/>
            <a:ext cx="19278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Bassa pressione</a:t>
            </a:r>
          </a:p>
          <a:p>
            <a:r>
              <a:rPr lang="it-IT" altLang="it-IT"/>
              <a:t>(l’aria è mancante)</a:t>
            </a:r>
          </a:p>
        </p:txBody>
      </p:sp>
      <p:sp>
        <p:nvSpPr>
          <p:cNvPr id="359432" name="AutoShape 8">
            <a:extLst>
              <a:ext uri="{FF2B5EF4-FFF2-40B4-BE49-F238E27FC236}">
                <a16:creationId xmlns:a16="http://schemas.microsoft.com/office/drawing/2014/main" id="{2206D210-3DB1-C272-4E92-DDC6992CAFD4}"/>
              </a:ext>
            </a:extLst>
          </p:cNvPr>
          <p:cNvSpPr>
            <a:spLocks noChangeArrowheads="1"/>
          </p:cNvSpPr>
          <p:nvPr/>
        </p:nvSpPr>
        <p:spPr bwMode="auto">
          <a:xfrm rot="20140758">
            <a:off x="5448301" y="1557338"/>
            <a:ext cx="792163" cy="2305050"/>
          </a:xfrm>
          <a:prstGeom prst="downArrow">
            <a:avLst>
              <a:gd name="adj1" fmla="val 50000"/>
              <a:gd name="adj2" fmla="val 727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359433" name="AutoShape 9">
            <a:extLst>
              <a:ext uri="{FF2B5EF4-FFF2-40B4-BE49-F238E27FC236}">
                <a16:creationId xmlns:a16="http://schemas.microsoft.com/office/drawing/2014/main" id="{B45651B1-7C81-928F-1274-966765544B81}"/>
              </a:ext>
            </a:extLst>
          </p:cNvPr>
          <p:cNvSpPr>
            <a:spLocks noChangeArrowheads="1"/>
          </p:cNvSpPr>
          <p:nvPr/>
        </p:nvSpPr>
        <p:spPr bwMode="auto">
          <a:xfrm rot="1567468">
            <a:off x="1992313" y="1125538"/>
            <a:ext cx="792162" cy="2305050"/>
          </a:xfrm>
          <a:prstGeom prst="downArrow">
            <a:avLst>
              <a:gd name="adj1" fmla="val 50000"/>
              <a:gd name="adj2" fmla="val 727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/>
          </a:p>
        </p:txBody>
      </p:sp>
      <p:sp>
        <p:nvSpPr>
          <p:cNvPr id="359434" name="AutoShape 10">
            <a:extLst>
              <a:ext uri="{FF2B5EF4-FFF2-40B4-BE49-F238E27FC236}">
                <a16:creationId xmlns:a16="http://schemas.microsoft.com/office/drawing/2014/main" id="{BF1165D1-BB04-373F-D992-B2AB2BC1971E}"/>
              </a:ext>
            </a:extLst>
          </p:cNvPr>
          <p:cNvSpPr>
            <a:spLocks noChangeArrowheads="1"/>
          </p:cNvSpPr>
          <p:nvPr/>
        </p:nvSpPr>
        <p:spPr bwMode="auto">
          <a:xfrm rot="1073692">
            <a:off x="9409113" y="1484313"/>
            <a:ext cx="792162" cy="2305050"/>
          </a:xfrm>
          <a:prstGeom prst="downArrow">
            <a:avLst>
              <a:gd name="adj1" fmla="val 50000"/>
              <a:gd name="adj2" fmla="val 727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9440" name="Text Box 16">
            <a:extLst>
              <a:ext uri="{FF2B5EF4-FFF2-40B4-BE49-F238E27FC236}">
                <a16:creationId xmlns:a16="http://schemas.microsoft.com/office/drawing/2014/main" id="{5E283F8C-B5F9-8512-4C13-6D9940971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557338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vento</a:t>
            </a:r>
          </a:p>
        </p:txBody>
      </p:sp>
      <p:sp>
        <p:nvSpPr>
          <p:cNvPr id="359441" name="Text Box 17">
            <a:extLst>
              <a:ext uri="{FF2B5EF4-FFF2-40B4-BE49-F238E27FC236}">
                <a16:creationId xmlns:a16="http://schemas.microsoft.com/office/drawing/2014/main" id="{64BEBAA7-0A1B-29ED-EA87-A10AC0E0E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488" y="1936751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vento</a:t>
            </a:r>
          </a:p>
        </p:txBody>
      </p:sp>
      <p:sp>
        <p:nvSpPr>
          <p:cNvPr id="359442" name="Text Box 18">
            <a:extLst>
              <a:ext uri="{FF2B5EF4-FFF2-40B4-BE49-F238E27FC236}">
                <a16:creationId xmlns:a16="http://schemas.microsoft.com/office/drawing/2014/main" id="{0CA9ABB5-3D1E-0997-C8BC-D9DC30F6A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675" y="2008188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vento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Freeform 2">
            <a:extLst>
              <a:ext uri="{FF2B5EF4-FFF2-40B4-BE49-F238E27FC236}">
                <a16:creationId xmlns:a16="http://schemas.microsoft.com/office/drawing/2014/main" id="{2C0328EF-3C3E-3705-FA1D-8B4DC3D7A9C6}"/>
              </a:ext>
            </a:extLst>
          </p:cNvPr>
          <p:cNvSpPr>
            <a:spLocks/>
          </p:cNvSpPr>
          <p:nvPr/>
        </p:nvSpPr>
        <p:spPr bwMode="auto">
          <a:xfrm>
            <a:off x="1703389" y="836613"/>
            <a:ext cx="8785225" cy="5173662"/>
          </a:xfrm>
          <a:custGeom>
            <a:avLst/>
            <a:gdLst>
              <a:gd name="T0" fmla="*/ 0 w 5534"/>
              <a:gd name="T1" fmla="*/ 2456 h 3266"/>
              <a:gd name="T2" fmla="*/ 1542 w 5534"/>
              <a:gd name="T3" fmla="*/ 7 h 3266"/>
              <a:gd name="T4" fmla="*/ 2903 w 5534"/>
              <a:gd name="T5" fmla="*/ 2411 h 3266"/>
              <a:gd name="T6" fmla="*/ 4037 w 5534"/>
              <a:gd name="T7" fmla="*/ 3228 h 3266"/>
              <a:gd name="T8" fmla="*/ 4990 w 5534"/>
              <a:gd name="T9" fmla="*/ 2184 h 3266"/>
              <a:gd name="T10" fmla="*/ 5534 w 5534"/>
              <a:gd name="T11" fmla="*/ 642 h 3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34" h="3266">
                <a:moveTo>
                  <a:pt x="0" y="2456"/>
                </a:moveTo>
                <a:cubicBezTo>
                  <a:pt x="529" y="1235"/>
                  <a:pt x="1058" y="14"/>
                  <a:pt x="1542" y="7"/>
                </a:cubicBezTo>
                <a:cubicBezTo>
                  <a:pt x="2026" y="0"/>
                  <a:pt x="2487" y="1874"/>
                  <a:pt x="2903" y="2411"/>
                </a:cubicBezTo>
                <a:cubicBezTo>
                  <a:pt x="3319" y="2948"/>
                  <a:pt x="3689" y="3266"/>
                  <a:pt x="4037" y="3228"/>
                </a:cubicBezTo>
                <a:cubicBezTo>
                  <a:pt x="4385" y="3190"/>
                  <a:pt x="4741" y="2615"/>
                  <a:pt x="4990" y="2184"/>
                </a:cubicBezTo>
                <a:cubicBezTo>
                  <a:pt x="5239" y="1753"/>
                  <a:pt x="5443" y="899"/>
                  <a:pt x="5534" y="64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0451" name="Text Box 3">
            <a:extLst>
              <a:ext uri="{FF2B5EF4-FFF2-40B4-BE49-F238E27FC236}">
                <a16:creationId xmlns:a16="http://schemas.microsoft.com/office/drawing/2014/main" id="{568B4EC5-7B69-38B0-A0A3-D6B8567A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2492376"/>
            <a:ext cx="21066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Alta pressione</a:t>
            </a:r>
          </a:p>
          <a:p>
            <a:r>
              <a:rPr lang="it-IT" altLang="it-IT"/>
              <a:t>(l’aria si “accumula”)</a:t>
            </a:r>
          </a:p>
        </p:txBody>
      </p:sp>
      <p:sp>
        <p:nvSpPr>
          <p:cNvPr id="360452" name="Text Box 4">
            <a:extLst>
              <a:ext uri="{FF2B5EF4-FFF2-40B4-BE49-F238E27FC236}">
                <a16:creationId xmlns:a16="http://schemas.microsoft.com/office/drawing/2014/main" id="{9D101063-0D86-F85C-4F9B-1BA3DA19F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989" y="4240214"/>
            <a:ext cx="19278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Bassa pressione</a:t>
            </a:r>
          </a:p>
          <a:p>
            <a:r>
              <a:rPr lang="it-IT" altLang="it-IT"/>
              <a:t>(l’aria è mancante)</a:t>
            </a:r>
          </a:p>
        </p:txBody>
      </p:sp>
      <p:sp>
        <p:nvSpPr>
          <p:cNvPr id="360453" name="AutoShape 5">
            <a:extLst>
              <a:ext uri="{FF2B5EF4-FFF2-40B4-BE49-F238E27FC236}">
                <a16:creationId xmlns:a16="http://schemas.microsoft.com/office/drawing/2014/main" id="{B8B3FF4A-3A92-2864-38A8-B86CC907BAE1}"/>
              </a:ext>
            </a:extLst>
          </p:cNvPr>
          <p:cNvSpPr>
            <a:spLocks noChangeArrowheads="1"/>
          </p:cNvSpPr>
          <p:nvPr/>
        </p:nvSpPr>
        <p:spPr bwMode="auto">
          <a:xfrm rot="20140758">
            <a:off x="5448301" y="1557338"/>
            <a:ext cx="792163" cy="2305050"/>
          </a:xfrm>
          <a:prstGeom prst="downArrow">
            <a:avLst>
              <a:gd name="adj1" fmla="val 50000"/>
              <a:gd name="adj2" fmla="val 727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0454" name="AutoShape 6">
            <a:extLst>
              <a:ext uri="{FF2B5EF4-FFF2-40B4-BE49-F238E27FC236}">
                <a16:creationId xmlns:a16="http://schemas.microsoft.com/office/drawing/2014/main" id="{94D148D3-8CD6-3796-1F8C-4CAE7DF8F0FB}"/>
              </a:ext>
            </a:extLst>
          </p:cNvPr>
          <p:cNvSpPr>
            <a:spLocks noChangeArrowheads="1"/>
          </p:cNvSpPr>
          <p:nvPr/>
        </p:nvSpPr>
        <p:spPr bwMode="auto">
          <a:xfrm rot="1567468">
            <a:off x="1992313" y="1125538"/>
            <a:ext cx="792162" cy="2305050"/>
          </a:xfrm>
          <a:prstGeom prst="downArrow">
            <a:avLst>
              <a:gd name="adj1" fmla="val 50000"/>
              <a:gd name="adj2" fmla="val 727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0455" name="AutoShape 7">
            <a:extLst>
              <a:ext uri="{FF2B5EF4-FFF2-40B4-BE49-F238E27FC236}">
                <a16:creationId xmlns:a16="http://schemas.microsoft.com/office/drawing/2014/main" id="{E59BBC16-4072-675B-0CF3-EAD075995EE3}"/>
              </a:ext>
            </a:extLst>
          </p:cNvPr>
          <p:cNvSpPr>
            <a:spLocks noChangeArrowheads="1"/>
          </p:cNvSpPr>
          <p:nvPr/>
        </p:nvSpPr>
        <p:spPr bwMode="auto">
          <a:xfrm rot="1073692">
            <a:off x="9409113" y="1484313"/>
            <a:ext cx="792162" cy="2305050"/>
          </a:xfrm>
          <a:prstGeom prst="downArrow">
            <a:avLst>
              <a:gd name="adj1" fmla="val 50000"/>
              <a:gd name="adj2" fmla="val 727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0456" name="Freeform 8">
            <a:extLst>
              <a:ext uri="{FF2B5EF4-FFF2-40B4-BE49-F238E27FC236}">
                <a16:creationId xmlns:a16="http://schemas.microsoft.com/office/drawing/2014/main" id="{F41D1173-EB84-5BAA-3A2B-B5D3B0EDB9F5}"/>
              </a:ext>
            </a:extLst>
          </p:cNvPr>
          <p:cNvSpPr>
            <a:spLocks/>
          </p:cNvSpPr>
          <p:nvPr/>
        </p:nvSpPr>
        <p:spPr bwMode="auto">
          <a:xfrm>
            <a:off x="1524001" y="3644900"/>
            <a:ext cx="8785225" cy="2509838"/>
          </a:xfrm>
          <a:custGeom>
            <a:avLst/>
            <a:gdLst>
              <a:gd name="T0" fmla="*/ 0 w 5534"/>
              <a:gd name="T1" fmla="*/ 2456 h 3266"/>
              <a:gd name="T2" fmla="*/ 1542 w 5534"/>
              <a:gd name="T3" fmla="*/ 7 h 3266"/>
              <a:gd name="T4" fmla="*/ 2903 w 5534"/>
              <a:gd name="T5" fmla="*/ 2411 h 3266"/>
              <a:gd name="T6" fmla="*/ 4037 w 5534"/>
              <a:gd name="T7" fmla="*/ 3228 h 3266"/>
              <a:gd name="T8" fmla="*/ 4990 w 5534"/>
              <a:gd name="T9" fmla="*/ 2184 h 3266"/>
              <a:gd name="T10" fmla="*/ 5534 w 5534"/>
              <a:gd name="T11" fmla="*/ 642 h 3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34" h="3266">
                <a:moveTo>
                  <a:pt x="0" y="2456"/>
                </a:moveTo>
                <a:cubicBezTo>
                  <a:pt x="529" y="1235"/>
                  <a:pt x="1058" y="14"/>
                  <a:pt x="1542" y="7"/>
                </a:cubicBezTo>
                <a:cubicBezTo>
                  <a:pt x="2026" y="0"/>
                  <a:pt x="2487" y="1874"/>
                  <a:pt x="2903" y="2411"/>
                </a:cubicBezTo>
                <a:cubicBezTo>
                  <a:pt x="3319" y="2948"/>
                  <a:pt x="3689" y="3266"/>
                  <a:pt x="4037" y="3228"/>
                </a:cubicBezTo>
                <a:cubicBezTo>
                  <a:pt x="4385" y="3190"/>
                  <a:pt x="4741" y="2615"/>
                  <a:pt x="4990" y="2184"/>
                </a:cubicBezTo>
                <a:cubicBezTo>
                  <a:pt x="5239" y="1753"/>
                  <a:pt x="5443" y="899"/>
                  <a:pt x="5534" y="642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0457" name="AutoShape 9">
            <a:extLst>
              <a:ext uri="{FF2B5EF4-FFF2-40B4-BE49-F238E27FC236}">
                <a16:creationId xmlns:a16="http://schemas.microsoft.com/office/drawing/2014/main" id="{00F7EDB4-24D2-4AAF-8A40-B823F0DC2FD0}"/>
              </a:ext>
            </a:extLst>
          </p:cNvPr>
          <p:cNvSpPr>
            <a:spLocks noChangeArrowheads="1"/>
          </p:cNvSpPr>
          <p:nvPr/>
        </p:nvSpPr>
        <p:spPr bwMode="auto">
          <a:xfrm rot="18739040">
            <a:off x="5233194" y="3860007"/>
            <a:ext cx="792163" cy="1225550"/>
          </a:xfrm>
          <a:prstGeom prst="downArrow">
            <a:avLst>
              <a:gd name="adj1" fmla="val 50000"/>
              <a:gd name="adj2" fmla="val 386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0458" name="Text Box 10">
            <a:extLst>
              <a:ext uri="{FF2B5EF4-FFF2-40B4-BE49-F238E27FC236}">
                <a16:creationId xmlns:a16="http://schemas.microsoft.com/office/drawing/2014/main" id="{3A69483E-D1EE-FACD-B727-C16B1B7E8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1"/>
            <a:ext cx="54213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Più la differenza di pressione è accentuata (pendio barico), più il vento spirerà velocemente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59086-23D6-48A6-DF64-4B644945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Più è ripido, più è veloce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91E8EB-C069-1CB1-46DE-1D239FAF6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82667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Se una zona di alta pressione è come una montagna, più è pendente il suo versante, più il vento va veloce, proprio come uno sciatore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1E5BB7-D82C-F8F8-7A2A-7F65C5B5D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867" y="1686148"/>
            <a:ext cx="8545292" cy="480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1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FAC2A9E-924D-BDE1-206D-B08B0C4208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87713" y="260351"/>
            <a:ext cx="5111750" cy="720725"/>
          </a:xfrm>
        </p:spPr>
        <p:txBody>
          <a:bodyPr anchor="ctr"/>
          <a:lstStyle/>
          <a:p>
            <a:r>
              <a:rPr lang="it-IT" altLang="it-IT" sz="4000"/>
              <a:t>Forza di Coriolis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F8CDE490-5BA8-FF4E-6923-EA8B39F65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260350"/>
            <a:ext cx="1363663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>
            <a:extLst>
              <a:ext uri="{FF2B5EF4-FFF2-40B4-BE49-F238E27FC236}">
                <a16:creationId xmlns:a16="http://schemas.microsoft.com/office/drawing/2014/main" id="{046FDAAD-335D-197E-D2FC-30B9EB811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2060576"/>
            <a:ext cx="1985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200" b="1"/>
              <a:t>Gaspard Gustave De Coriolis</a:t>
            </a:r>
          </a:p>
        </p:txBody>
      </p:sp>
      <p:sp>
        <p:nvSpPr>
          <p:cNvPr id="26629" name="Text Box 5">
            <a:extLst>
              <a:ext uri="{FF2B5EF4-FFF2-40B4-BE49-F238E27FC236}">
                <a16:creationId xmlns:a16="http://schemas.microsoft.com/office/drawing/2014/main" id="{56445639-ABA2-B814-0E94-66D8290AF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861" y="981076"/>
            <a:ext cx="7024643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altLang="it-IT" sz="2000" dirty="0"/>
              <a:t>Ogni particella di aria, che si muova liberamente in atmosfera,</a:t>
            </a:r>
          </a:p>
          <a:p>
            <a:r>
              <a:rPr lang="it-IT" altLang="it-IT" sz="2000" dirty="0"/>
              <a:t>viene deviata verso destra (nell’emisfero boreale) e verso </a:t>
            </a:r>
          </a:p>
          <a:p>
            <a:r>
              <a:rPr lang="it-IT" altLang="it-IT" sz="2000" dirty="0"/>
              <a:t>sinistra (nell’emisfero australe) da una forza direttamente </a:t>
            </a:r>
          </a:p>
          <a:p>
            <a:r>
              <a:rPr lang="it-IT" altLang="it-IT" sz="2000" dirty="0"/>
              <a:t>Proporzionale alla velocità della particella </a:t>
            </a:r>
            <a:r>
              <a:rPr lang="it-IT" altLang="it-IT" sz="2000" b="1" dirty="0"/>
              <a:t>(Forza di </a:t>
            </a:r>
            <a:r>
              <a:rPr lang="it-IT" altLang="it-IT" sz="2000" b="1" dirty="0" err="1"/>
              <a:t>Coriolis</a:t>
            </a:r>
            <a:r>
              <a:rPr lang="it-IT" altLang="it-IT" sz="2000" b="1" dirty="0"/>
              <a:t>)</a:t>
            </a:r>
          </a:p>
        </p:txBody>
      </p:sp>
      <p:pic>
        <p:nvPicPr>
          <p:cNvPr id="26630" name="Picture 6">
            <a:extLst>
              <a:ext uri="{FF2B5EF4-FFF2-40B4-BE49-F238E27FC236}">
                <a16:creationId xmlns:a16="http://schemas.microsoft.com/office/drawing/2014/main" id="{3DCABE5F-60CA-8C77-C2CC-C1D47D2DA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36838"/>
            <a:ext cx="4679950" cy="35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EA6C1E8D-DFCC-F0AC-FAEE-4FC818B13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4" y="2708276"/>
            <a:ext cx="3868737" cy="4149725"/>
          </a:xfrm>
          <a:prstGeom prst="rect">
            <a:avLst/>
          </a:prstGeom>
          <a:solidFill>
            <a:schemeClr val="folHlink"/>
          </a:solidFill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087B4ED-7388-688C-F3D1-11201FC89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sz="4800" b="1"/>
              <a:t>Anticicloni </a:t>
            </a:r>
            <a:br>
              <a:rPr lang="it-IT" altLang="it-IT" sz="4800" b="1"/>
            </a:br>
            <a:r>
              <a:rPr lang="it-IT" altLang="it-IT" sz="4800" b="1"/>
              <a:t>(= zone di alta pressione)</a:t>
            </a:r>
          </a:p>
        </p:txBody>
      </p:sp>
      <p:sp>
        <p:nvSpPr>
          <p:cNvPr id="27652" name="Oval 4">
            <a:extLst>
              <a:ext uri="{FF2B5EF4-FFF2-40B4-BE49-F238E27FC236}">
                <a16:creationId xmlns:a16="http://schemas.microsoft.com/office/drawing/2014/main" id="{EBB193D1-54D3-7AC3-C79D-62B52F55E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3862389"/>
            <a:ext cx="1871663" cy="17287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3" name="Oval 5">
            <a:extLst>
              <a:ext uri="{FF2B5EF4-FFF2-40B4-BE49-F238E27FC236}">
                <a16:creationId xmlns:a16="http://schemas.microsoft.com/office/drawing/2014/main" id="{53380239-3846-08B7-6061-7EC193A6B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429000"/>
            <a:ext cx="2952750" cy="25923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4" name="Oval 6">
            <a:extLst>
              <a:ext uri="{FF2B5EF4-FFF2-40B4-BE49-F238E27FC236}">
                <a16:creationId xmlns:a16="http://schemas.microsoft.com/office/drawing/2014/main" id="{4E2619FD-265A-46EF-DA3F-59D02044D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2781301"/>
            <a:ext cx="4248150" cy="38893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5" name="AutoShape 7">
            <a:extLst>
              <a:ext uri="{FF2B5EF4-FFF2-40B4-BE49-F238E27FC236}">
                <a16:creationId xmlns:a16="http://schemas.microsoft.com/office/drawing/2014/main" id="{0640C410-65B2-4F0B-E748-FAA05FF6E6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33132" y="2631282"/>
            <a:ext cx="2333625" cy="1049338"/>
          </a:xfrm>
          <a:prstGeom prst="rightArrow">
            <a:avLst>
              <a:gd name="adj1" fmla="val 50000"/>
              <a:gd name="adj2" fmla="val 55598"/>
            </a:avLst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6" name="AutoShape 8">
            <a:extLst>
              <a:ext uri="{FF2B5EF4-FFF2-40B4-BE49-F238E27FC236}">
                <a16:creationId xmlns:a16="http://schemas.microsoft.com/office/drawing/2014/main" id="{F18C3D9D-A26C-DB1C-229A-24981B8A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2349500"/>
            <a:ext cx="2232025" cy="19431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A4C7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8961CB67-CCD2-7921-809D-0F013CB6A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2028825"/>
            <a:ext cx="2596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/>
              <a:t>L’aria fuoriesce…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32A553F2-6F9C-405E-92B6-DBC3DA94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531938"/>
            <a:ext cx="360611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/>
              <a:t>… ma viene deviata verso destra</a:t>
            </a:r>
          </a:p>
          <a:p>
            <a:r>
              <a:rPr lang="it-IT" altLang="it-IT" sz="2000" b="1"/>
              <a:t>(nell’emisfero boreale)</a:t>
            </a:r>
          </a:p>
        </p:txBody>
      </p:sp>
      <p:sp>
        <p:nvSpPr>
          <p:cNvPr id="27660" name="AutoShape 12">
            <a:extLst>
              <a:ext uri="{FF2B5EF4-FFF2-40B4-BE49-F238E27FC236}">
                <a16:creationId xmlns:a16="http://schemas.microsoft.com/office/drawing/2014/main" id="{EB3636FC-3694-62C8-7932-E68B175B2EA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98788" y="3717925"/>
            <a:ext cx="2665412" cy="1944688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61" name="AutoShape 13">
            <a:extLst>
              <a:ext uri="{FF2B5EF4-FFF2-40B4-BE49-F238E27FC236}">
                <a16:creationId xmlns:a16="http://schemas.microsoft.com/office/drawing/2014/main" id="{28F37A4C-F107-7DDC-613E-FB9154D53D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67438" y="3933825"/>
            <a:ext cx="2665412" cy="1944688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B507A781-B118-B206-94D9-B22B9605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014" y="3284538"/>
            <a:ext cx="21242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/>
              <a:t>e assume un </a:t>
            </a:r>
          </a:p>
          <a:p>
            <a:r>
              <a:rPr lang="it-IT" altLang="it-IT" sz="2800" b="1"/>
              <a:t>senso</a:t>
            </a:r>
          </a:p>
          <a:p>
            <a:r>
              <a:rPr lang="it-IT" altLang="it-IT" sz="2800" b="1"/>
              <a:t>di rotazione</a:t>
            </a:r>
          </a:p>
          <a:p>
            <a:r>
              <a:rPr lang="it-IT" altLang="it-IT" sz="2800" b="1"/>
              <a:t>orario</a:t>
            </a:r>
          </a:p>
        </p:txBody>
      </p:sp>
      <p:sp>
        <p:nvSpPr>
          <p:cNvPr id="27663" name="Text Box 15">
            <a:extLst>
              <a:ext uri="{FF2B5EF4-FFF2-40B4-BE49-F238E27FC236}">
                <a16:creationId xmlns:a16="http://schemas.microsoft.com/office/drawing/2014/main" id="{466CF570-D268-3E7E-FAAB-65F50A4B4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3789364"/>
            <a:ext cx="12239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0000"/>
              <a:t>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>
            <a:extLst>
              <a:ext uri="{FF2B5EF4-FFF2-40B4-BE49-F238E27FC236}">
                <a16:creationId xmlns:a16="http://schemas.microsoft.com/office/drawing/2014/main" id="{9AF50E80-9912-BE1C-4155-2945F6C44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4800" b="1"/>
              <a:t>Cicloni </a:t>
            </a:r>
            <a:br>
              <a:rPr lang="it-IT" altLang="it-IT" sz="4800" b="1"/>
            </a:br>
            <a:r>
              <a:rPr lang="it-IT" altLang="it-IT" sz="4800" b="1"/>
              <a:t>(= zone di bassa pressione)</a:t>
            </a:r>
          </a:p>
        </p:txBody>
      </p:sp>
      <p:sp>
        <p:nvSpPr>
          <p:cNvPr id="28677" name="Oval 5">
            <a:extLst>
              <a:ext uri="{FF2B5EF4-FFF2-40B4-BE49-F238E27FC236}">
                <a16:creationId xmlns:a16="http://schemas.microsoft.com/office/drawing/2014/main" id="{13D21100-D9F0-1595-B88D-7A04262BC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6" y="2838450"/>
            <a:ext cx="1871663" cy="17287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8" name="Oval 6">
            <a:extLst>
              <a:ext uri="{FF2B5EF4-FFF2-40B4-BE49-F238E27FC236}">
                <a16:creationId xmlns:a16="http://schemas.microsoft.com/office/drawing/2014/main" id="{B794B4F7-4B72-3DAD-F6B5-274CB559F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2405064"/>
            <a:ext cx="2952750" cy="2592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79" name="Oval 7">
            <a:extLst>
              <a:ext uri="{FF2B5EF4-FFF2-40B4-BE49-F238E27FC236}">
                <a16:creationId xmlns:a16="http://schemas.microsoft.com/office/drawing/2014/main" id="{BB435013-772E-13C6-85EE-F939B65D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1757364"/>
            <a:ext cx="4248150" cy="38893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0" name="AutoShape 8">
            <a:extLst>
              <a:ext uri="{FF2B5EF4-FFF2-40B4-BE49-F238E27FC236}">
                <a16:creationId xmlns:a16="http://schemas.microsoft.com/office/drawing/2014/main" id="{9BDA0075-3920-1DC8-D0E6-926E4F462FB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590257" y="4718844"/>
            <a:ext cx="2333625" cy="1049338"/>
          </a:xfrm>
          <a:prstGeom prst="rightArrow">
            <a:avLst>
              <a:gd name="adj1" fmla="val 50000"/>
              <a:gd name="adj2" fmla="val 55598"/>
            </a:avLst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1" name="AutoShape 9">
            <a:extLst>
              <a:ext uri="{FF2B5EF4-FFF2-40B4-BE49-F238E27FC236}">
                <a16:creationId xmlns:a16="http://schemas.microsoft.com/office/drawing/2014/main" id="{9E8ACE40-127E-160E-DF31-1F790382464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5448301" y="4508500"/>
            <a:ext cx="2232025" cy="19431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A4C7F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2" name="Text Box 10">
            <a:extLst>
              <a:ext uri="{FF2B5EF4-FFF2-40B4-BE49-F238E27FC236}">
                <a16:creationId xmlns:a16="http://schemas.microsoft.com/office/drawing/2014/main" id="{69DD7030-A1CA-0F17-8F71-D1978F52F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6021388"/>
            <a:ext cx="20264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/>
              <a:t>L’aria entra…</a:t>
            </a:r>
          </a:p>
        </p:txBody>
      </p:sp>
      <p:sp>
        <p:nvSpPr>
          <p:cNvPr id="28683" name="Text Box 11">
            <a:extLst>
              <a:ext uri="{FF2B5EF4-FFF2-40B4-BE49-F238E27FC236}">
                <a16:creationId xmlns:a16="http://schemas.microsoft.com/office/drawing/2014/main" id="{8EA702D9-5A71-03DC-9EE6-ABF6764C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5734051"/>
            <a:ext cx="4117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000" b="1"/>
              <a:t>… ma viene deviata verso destra</a:t>
            </a:r>
          </a:p>
          <a:p>
            <a:r>
              <a:rPr lang="it-IT" altLang="it-IT" sz="2000" b="1"/>
              <a:t>(nell’emisfero boreale)</a:t>
            </a:r>
          </a:p>
        </p:txBody>
      </p:sp>
      <p:sp>
        <p:nvSpPr>
          <p:cNvPr id="28684" name="AutoShape 12">
            <a:extLst>
              <a:ext uri="{FF2B5EF4-FFF2-40B4-BE49-F238E27FC236}">
                <a16:creationId xmlns:a16="http://schemas.microsoft.com/office/drawing/2014/main" id="{23438E4C-A247-C2CE-FDF7-9CF6A694C6D1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143251" y="2709864"/>
            <a:ext cx="2665413" cy="194468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5" name="AutoShape 13">
            <a:extLst>
              <a:ext uri="{FF2B5EF4-FFF2-40B4-BE49-F238E27FC236}">
                <a16:creationId xmlns:a16="http://schemas.microsoft.com/office/drawing/2014/main" id="{1ADCDB4B-EEB0-8A83-82A7-D7919DE25CEB}"/>
              </a:ext>
            </a:extLst>
          </p:cNvPr>
          <p:cNvSpPr>
            <a:spLocks noChangeArrowheads="1"/>
          </p:cNvSpPr>
          <p:nvPr/>
        </p:nvSpPr>
        <p:spPr bwMode="auto">
          <a:xfrm rot="5400000" flipH="1">
            <a:off x="6383338" y="2781300"/>
            <a:ext cx="2665412" cy="1944688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87B03536-BCB5-C651-73FC-BDF6A0457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014" y="1557338"/>
            <a:ext cx="21242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 b="1"/>
              <a:t>e assume un </a:t>
            </a:r>
          </a:p>
          <a:p>
            <a:r>
              <a:rPr lang="it-IT" altLang="it-IT" sz="2800" b="1"/>
              <a:t>senso</a:t>
            </a:r>
          </a:p>
          <a:p>
            <a:r>
              <a:rPr lang="it-IT" altLang="it-IT" sz="2800" b="1"/>
              <a:t>di rotazione</a:t>
            </a:r>
          </a:p>
          <a:p>
            <a:r>
              <a:rPr lang="it-IT" altLang="it-IT" sz="2800" b="1"/>
              <a:t>antiorario</a:t>
            </a:r>
          </a:p>
        </p:txBody>
      </p:sp>
      <p:sp>
        <p:nvSpPr>
          <p:cNvPr id="28687" name="Text Box 15">
            <a:extLst>
              <a:ext uri="{FF2B5EF4-FFF2-40B4-BE49-F238E27FC236}">
                <a16:creationId xmlns:a16="http://schemas.microsoft.com/office/drawing/2014/main" id="{D0CE87E3-4CBD-609F-6848-D2DEAAD93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8" y="2765426"/>
            <a:ext cx="12239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0000"/>
              <a:t>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1179</Words>
  <Application>Microsoft Office PowerPoint</Application>
  <PresentationFormat>Widescreen</PresentationFormat>
  <Paragraphs>118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di Office</vt:lpstr>
      <vt:lpstr>Sua maestà l’anticiclone</vt:lpstr>
      <vt:lpstr>Il contrario di «depressione»</vt:lpstr>
      <vt:lpstr>Il vento ne è la conseguenza</vt:lpstr>
      <vt:lpstr>Presentazione standard di PowerPoint</vt:lpstr>
      <vt:lpstr>Presentazione standard di PowerPoint</vt:lpstr>
      <vt:lpstr>Più è ripido, più è veloce</vt:lpstr>
      <vt:lpstr>Forza di Coriolis</vt:lpstr>
      <vt:lpstr>Anticicloni  (= zone di alta pressione)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Struttura verticale</vt:lpstr>
      <vt:lpstr>Due specie di anticicloni</vt:lpstr>
      <vt:lpstr>Presentazione standard di PowerPoint</vt:lpstr>
      <vt:lpstr>Aria calda e aria fredda</vt:lpstr>
      <vt:lpstr>Natura delle strutture bariche</vt:lpstr>
      <vt:lpstr>Il vero e proprio anticiclone</vt:lpstr>
      <vt:lpstr>L’anticiclone dinamico</vt:lpstr>
      <vt:lpstr>La compressione riscalda</vt:lpstr>
      <vt:lpstr>Umidità relativa</vt:lpstr>
      <vt:lpstr>Una zona di discesa</vt:lpstr>
      <vt:lpstr>Diversi strati di inversione</vt:lpstr>
      <vt:lpstr>Anticiclone = aria di cattiva qualità</vt:lpstr>
      <vt:lpstr>Che cosa portano?</vt:lpstr>
      <vt:lpstr>Anticicloni termici</vt:lpstr>
      <vt:lpstr>Il gelo pellicolare</vt:lpstr>
      <vt:lpstr>Sotto alta, sopra bassa</vt:lpstr>
      <vt:lpstr>L’orso russo</vt:lpstr>
      <vt:lpstr>E l’anticiclone africano d’autunno?</vt:lpstr>
      <vt:lpstr>Buon week end a tutti!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Sua maestà l’anticiclone</dc:title>
  <dc:creator>Pierluigi Gioia</dc:creator>
  <cp:lastModifiedBy>Pierluigi Gioia</cp:lastModifiedBy>
  <cp:revision>1</cp:revision>
  <dcterms:created xsi:type="dcterms:W3CDTF">2022-10-21T13:42:53Z</dcterms:created>
  <dcterms:modified xsi:type="dcterms:W3CDTF">2022-10-21T15:36:29Z</dcterms:modified>
</cp:coreProperties>
</file>