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7" r:id="rId3"/>
    <p:sldId id="432" r:id="rId4"/>
    <p:sldId id="428" r:id="rId5"/>
    <p:sldId id="433" r:id="rId6"/>
    <p:sldId id="431" r:id="rId7"/>
    <p:sldId id="434" r:id="rId8"/>
    <p:sldId id="438" r:id="rId9"/>
    <p:sldId id="437" r:id="rId10"/>
    <p:sldId id="436" r:id="rId11"/>
    <p:sldId id="442" r:id="rId12"/>
    <p:sldId id="441" r:id="rId13"/>
    <p:sldId id="439" r:id="rId14"/>
    <p:sldId id="482" r:id="rId15"/>
    <p:sldId id="440" r:id="rId16"/>
    <p:sldId id="444" r:id="rId17"/>
    <p:sldId id="443" r:id="rId18"/>
    <p:sldId id="445" r:id="rId19"/>
    <p:sldId id="446" r:id="rId20"/>
    <p:sldId id="447" r:id="rId21"/>
    <p:sldId id="451" r:id="rId22"/>
    <p:sldId id="483" r:id="rId23"/>
    <p:sldId id="452" r:id="rId24"/>
    <p:sldId id="453" r:id="rId25"/>
    <p:sldId id="454" r:id="rId26"/>
    <p:sldId id="456" r:id="rId27"/>
    <p:sldId id="457" r:id="rId28"/>
    <p:sldId id="458" r:id="rId29"/>
    <p:sldId id="459" r:id="rId30"/>
    <p:sldId id="460" r:id="rId31"/>
    <p:sldId id="466" r:id="rId32"/>
    <p:sldId id="479" r:id="rId33"/>
    <p:sldId id="461" r:id="rId34"/>
    <p:sldId id="465" r:id="rId3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5" autoAdjust="0"/>
    <p:restoredTop sz="94660"/>
  </p:normalViewPr>
  <p:slideViewPr>
    <p:cSldViewPr snapToGrid="0">
      <p:cViewPr varScale="1">
        <p:scale>
          <a:sx n="104" d="100"/>
          <a:sy n="104" d="100"/>
        </p:scale>
        <p:origin x="138" y="2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erluigi Gioia" userId="9fb95aaf82a6cb45" providerId="LiveId" clId="{5018E2AD-6015-470E-8879-1860482F9284}"/>
    <pc:docChg chg="undo custSel delSld modSld">
      <pc:chgData name="Pierluigi Gioia" userId="9fb95aaf82a6cb45" providerId="LiveId" clId="{5018E2AD-6015-470E-8879-1860482F9284}" dt="2022-11-18T17:53:14.847" v="11"/>
      <pc:docMkLst>
        <pc:docMk/>
      </pc:docMkLst>
      <pc:sldChg chg="del">
        <pc:chgData name="Pierluigi Gioia" userId="9fb95aaf82a6cb45" providerId="LiveId" clId="{5018E2AD-6015-470E-8879-1860482F9284}" dt="2022-11-18T17:52:19.870" v="0" actId="47"/>
        <pc:sldMkLst>
          <pc:docMk/>
          <pc:sldMk cId="3810837283" sldId="256"/>
        </pc:sldMkLst>
      </pc:sldChg>
      <pc:sldChg chg="addSp delSp modSp mod modMedia setBg addAnim delAnim setClrOvrMap">
        <pc:chgData name="Pierluigi Gioia" userId="9fb95aaf82a6cb45" providerId="LiveId" clId="{5018E2AD-6015-470E-8879-1860482F9284}" dt="2022-11-18T17:53:14.847" v="11"/>
        <pc:sldMkLst>
          <pc:docMk/>
          <pc:sldMk cId="1003368013" sldId="257"/>
        </pc:sldMkLst>
        <pc:spChg chg="mod">
          <ac:chgData name="Pierluigi Gioia" userId="9fb95aaf82a6cb45" providerId="LiveId" clId="{5018E2AD-6015-470E-8879-1860482F9284}" dt="2022-11-18T17:53:14.847" v="9" actId="26606"/>
          <ac:spMkLst>
            <pc:docMk/>
            <pc:sldMk cId="1003368013" sldId="257"/>
            <ac:spMk id="2" creationId="{562ADB95-2930-3829-3939-279A8E031BAD}"/>
          </ac:spMkLst>
        </pc:spChg>
        <pc:spChg chg="mod">
          <ac:chgData name="Pierluigi Gioia" userId="9fb95aaf82a6cb45" providerId="LiveId" clId="{5018E2AD-6015-470E-8879-1860482F9284}" dt="2022-11-18T17:53:14.847" v="9" actId="26606"/>
          <ac:spMkLst>
            <pc:docMk/>
            <pc:sldMk cId="1003368013" sldId="257"/>
            <ac:spMk id="3" creationId="{99052EA6-B530-EC5F-B61B-C042FE115CEB}"/>
          </ac:spMkLst>
        </pc:spChg>
        <pc:spChg chg="add del">
          <ac:chgData name="Pierluigi Gioia" userId="9fb95aaf82a6cb45" providerId="LiveId" clId="{5018E2AD-6015-470E-8879-1860482F9284}" dt="2022-11-18T17:53:11.088" v="4" actId="26606"/>
          <ac:spMkLst>
            <pc:docMk/>
            <pc:sldMk cId="1003368013" sldId="257"/>
            <ac:spMk id="9" creationId="{E49CC64F-7275-4E33-961B-0C5CDC439875}"/>
          </ac:spMkLst>
        </pc:spChg>
        <pc:spChg chg="add del">
          <ac:chgData name="Pierluigi Gioia" userId="9fb95aaf82a6cb45" providerId="LiveId" clId="{5018E2AD-6015-470E-8879-1860482F9284}" dt="2022-11-18T17:53:14.816" v="8" actId="26606"/>
          <ac:spMkLst>
            <pc:docMk/>
            <pc:sldMk cId="1003368013" sldId="257"/>
            <ac:spMk id="11" creationId="{007891EC-4501-44ED-A8C8-B11B6DB767AB}"/>
          </ac:spMkLst>
        </pc:spChg>
        <pc:spChg chg="add del">
          <ac:chgData name="Pierluigi Gioia" userId="9fb95aaf82a6cb45" providerId="LiveId" clId="{5018E2AD-6015-470E-8879-1860482F9284}" dt="2022-11-18T17:53:14.816" v="8" actId="26606"/>
          <ac:spMkLst>
            <pc:docMk/>
            <pc:sldMk cId="1003368013" sldId="257"/>
            <ac:spMk id="12" creationId="{C1DD1A8A-57D5-4A81-AD04-532B043C5611}"/>
          </ac:spMkLst>
        </pc:spChg>
        <pc:spChg chg="add">
          <ac:chgData name="Pierluigi Gioia" userId="9fb95aaf82a6cb45" providerId="LiveId" clId="{5018E2AD-6015-470E-8879-1860482F9284}" dt="2022-11-18T17:53:14.847" v="9" actId="26606"/>
          <ac:spMkLst>
            <pc:docMk/>
            <pc:sldMk cId="1003368013" sldId="257"/>
            <ac:spMk id="15" creationId="{E49CC64F-7275-4E33-961B-0C5CDC439875}"/>
          </ac:spMkLst>
        </pc:spChg>
        <pc:picChg chg="add del">
          <ac:chgData name="Pierluigi Gioia" userId="9fb95aaf82a6cb45" providerId="LiveId" clId="{5018E2AD-6015-470E-8879-1860482F9284}" dt="2022-11-18T17:53:11.088" v="4" actId="26606"/>
          <ac:picMkLst>
            <pc:docMk/>
            <pc:sldMk cId="1003368013" sldId="257"/>
            <ac:picMk id="5" creationId="{F0103D4F-E838-C864-8D04-91C86BAA4C41}"/>
          </ac:picMkLst>
        </pc:picChg>
        <pc:picChg chg="add del mod">
          <ac:chgData name="Pierluigi Gioia" userId="9fb95aaf82a6cb45" providerId="LiveId" clId="{5018E2AD-6015-470E-8879-1860482F9284}" dt="2022-11-18T17:53:14.816" v="8" actId="26606"/>
          <ac:picMkLst>
            <pc:docMk/>
            <pc:sldMk cId="1003368013" sldId="257"/>
            <ac:picMk id="13" creationId="{CA6BBAAE-5285-9E8B-590B-53B6F02145B4}"/>
          </ac:picMkLst>
        </pc:picChg>
        <pc:picChg chg="add">
          <ac:chgData name="Pierluigi Gioia" userId="9fb95aaf82a6cb45" providerId="LiveId" clId="{5018E2AD-6015-470E-8879-1860482F9284}" dt="2022-11-18T17:53:14.847" v="9" actId="26606"/>
          <ac:picMkLst>
            <pc:docMk/>
            <pc:sldMk cId="1003368013" sldId="257"/>
            <ac:picMk id="16" creationId="{F0103D4F-E838-C864-8D04-91C86BAA4C41}"/>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FA1699-B995-DFAE-0FD6-050780D90392}"/>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6963B6C2-112A-E489-0A33-C3EBEAB771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18AEED90-5017-56DD-F59F-400141ADE957}"/>
              </a:ext>
            </a:extLst>
          </p:cNvPr>
          <p:cNvSpPr>
            <a:spLocks noGrp="1"/>
          </p:cNvSpPr>
          <p:nvPr>
            <p:ph type="dt" sz="half" idx="10"/>
          </p:nvPr>
        </p:nvSpPr>
        <p:spPr/>
        <p:txBody>
          <a:bodyPr/>
          <a:lstStyle/>
          <a:p>
            <a:fld id="{8D14D926-B0E7-4A82-A725-D81EAAB6051C}" type="datetimeFigureOut">
              <a:rPr lang="it-IT" smtClean="0"/>
              <a:t>18/11/2022</a:t>
            </a:fld>
            <a:endParaRPr lang="it-IT"/>
          </a:p>
        </p:txBody>
      </p:sp>
      <p:sp>
        <p:nvSpPr>
          <p:cNvPr id="5" name="Segnaposto piè di pagina 4">
            <a:extLst>
              <a:ext uri="{FF2B5EF4-FFF2-40B4-BE49-F238E27FC236}">
                <a16:creationId xmlns:a16="http://schemas.microsoft.com/office/drawing/2014/main" id="{DCCCA2B9-094F-4E62-738F-F2B4DD67C7E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7ACD701-5360-F1A5-EEBB-8AB9F873D7A2}"/>
              </a:ext>
            </a:extLst>
          </p:cNvPr>
          <p:cNvSpPr>
            <a:spLocks noGrp="1"/>
          </p:cNvSpPr>
          <p:nvPr>
            <p:ph type="sldNum" sz="quarter" idx="12"/>
          </p:nvPr>
        </p:nvSpPr>
        <p:spPr/>
        <p:txBody>
          <a:bodyPr/>
          <a:lstStyle/>
          <a:p>
            <a:fld id="{AE6B58F0-5F90-4B54-8C46-8D2DE57F4220}" type="slidenum">
              <a:rPr lang="it-IT" smtClean="0"/>
              <a:t>‹N›</a:t>
            </a:fld>
            <a:endParaRPr lang="it-IT"/>
          </a:p>
        </p:txBody>
      </p:sp>
    </p:spTree>
    <p:extLst>
      <p:ext uri="{BB962C8B-B14F-4D97-AF65-F5344CB8AC3E}">
        <p14:creationId xmlns:p14="http://schemas.microsoft.com/office/powerpoint/2010/main" val="417169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317DB3-F84A-43A4-EC53-386FE4C15880}"/>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5AB3024-7259-59A2-E1F9-70381FA25066}"/>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7DE235C-8B41-3FCE-9D9E-60D97F36AC4C}"/>
              </a:ext>
            </a:extLst>
          </p:cNvPr>
          <p:cNvSpPr>
            <a:spLocks noGrp="1"/>
          </p:cNvSpPr>
          <p:nvPr>
            <p:ph type="dt" sz="half" idx="10"/>
          </p:nvPr>
        </p:nvSpPr>
        <p:spPr/>
        <p:txBody>
          <a:bodyPr/>
          <a:lstStyle/>
          <a:p>
            <a:fld id="{8D14D926-B0E7-4A82-A725-D81EAAB6051C}" type="datetimeFigureOut">
              <a:rPr lang="it-IT" smtClean="0"/>
              <a:t>18/11/2022</a:t>
            </a:fld>
            <a:endParaRPr lang="it-IT"/>
          </a:p>
        </p:txBody>
      </p:sp>
      <p:sp>
        <p:nvSpPr>
          <p:cNvPr id="5" name="Segnaposto piè di pagina 4">
            <a:extLst>
              <a:ext uri="{FF2B5EF4-FFF2-40B4-BE49-F238E27FC236}">
                <a16:creationId xmlns:a16="http://schemas.microsoft.com/office/drawing/2014/main" id="{9C2C13F4-EF1B-026E-F1F0-E49F2706459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8B7CFA3-20DC-F8AC-7C07-87C24DCCC2BD}"/>
              </a:ext>
            </a:extLst>
          </p:cNvPr>
          <p:cNvSpPr>
            <a:spLocks noGrp="1"/>
          </p:cNvSpPr>
          <p:nvPr>
            <p:ph type="sldNum" sz="quarter" idx="12"/>
          </p:nvPr>
        </p:nvSpPr>
        <p:spPr/>
        <p:txBody>
          <a:bodyPr/>
          <a:lstStyle/>
          <a:p>
            <a:fld id="{AE6B58F0-5F90-4B54-8C46-8D2DE57F4220}" type="slidenum">
              <a:rPr lang="it-IT" smtClean="0"/>
              <a:t>‹N›</a:t>
            </a:fld>
            <a:endParaRPr lang="it-IT"/>
          </a:p>
        </p:txBody>
      </p:sp>
    </p:spTree>
    <p:extLst>
      <p:ext uri="{BB962C8B-B14F-4D97-AF65-F5344CB8AC3E}">
        <p14:creationId xmlns:p14="http://schemas.microsoft.com/office/powerpoint/2010/main" val="4090251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212B387D-050D-EEA3-58C7-0F068C83CBA4}"/>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B152DB3-9F02-8E6F-1F33-4449F41D6F4E}"/>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BD579F7-C522-7955-1A79-807ACA02430E}"/>
              </a:ext>
            </a:extLst>
          </p:cNvPr>
          <p:cNvSpPr>
            <a:spLocks noGrp="1"/>
          </p:cNvSpPr>
          <p:nvPr>
            <p:ph type="dt" sz="half" idx="10"/>
          </p:nvPr>
        </p:nvSpPr>
        <p:spPr/>
        <p:txBody>
          <a:bodyPr/>
          <a:lstStyle/>
          <a:p>
            <a:fld id="{8D14D926-B0E7-4A82-A725-D81EAAB6051C}" type="datetimeFigureOut">
              <a:rPr lang="it-IT" smtClean="0"/>
              <a:t>18/11/2022</a:t>
            </a:fld>
            <a:endParaRPr lang="it-IT"/>
          </a:p>
        </p:txBody>
      </p:sp>
      <p:sp>
        <p:nvSpPr>
          <p:cNvPr id="5" name="Segnaposto piè di pagina 4">
            <a:extLst>
              <a:ext uri="{FF2B5EF4-FFF2-40B4-BE49-F238E27FC236}">
                <a16:creationId xmlns:a16="http://schemas.microsoft.com/office/drawing/2014/main" id="{2968C457-545B-1951-003F-B55FA4E5C21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09BAB62-48D6-2622-8534-C4F6DC99D3A8}"/>
              </a:ext>
            </a:extLst>
          </p:cNvPr>
          <p:cNvSpPr>
            <a:spLocks noGrp="1"/>
          </p:cNvSpPr>
          <p:nvPr>
            <p:ph type="sldNum" sz="quarter" idx="12"/>
          </p:nvPr>
        </p:nvSpPr>
        <p:spPr/>
        <p:txBody>
          <a:bodyPr/>
          <a:lstStyle/>
          <a:p>
            <a:fld id="{AE6B58F0-5F90-4B54-8C46-8D2DE57F4220}" type="slidenum">
              <a:rPr lang="it-IT" smtClean="0"/>
              <a:t>‹N›</a:t>
            </a:fld>
            <a:endParaRPr lang="it-IT"/>
          </a:p>
        </p:txBody>
      </p:sp>
    </p:spTree>
    <p:extLst>
      <p:ext uri="{BB962C8B-B14F-4D97-AF65-F5344CB8AC3E}">
        <p14:creationId xmlns:p14="http://schemas.microsoft.com/office/powerpoint/2010/main" val="417884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endParaRPr lang="it-IT" altLang="it-IT"/>
          </a:p>
        </p:txBody>
      </p:sp>
      <p:sp>
        <p:nvSpPr>
          <p:cNvPr id="5" name="Footer Placeholder 4"/>
          <p:cNvSpPr>
            <a:spLocks noGrp="1"/>
          </p:cNvSpPr>
          <p:nvPr>
            <p:ph type="ftr" sz="quarter" idx="11"/>
          </p:nvPr>
        </p:nvSpPr>
        <p:spPr/>
        <p:txBody>
          <a:bodyPr/>
          <a:lstStyle/>
          <a:p>
            <a:endParaRPr lang="it-IT" altLang="it-IT"/>
          </a:p>
        </p:txBody>
      </p:sp>
      <p:sp>
        <p:nvSpPr>
          <p:cNvPr id="6" name="Slide Number Placeholder 5"/>
          <p:cNvSpPr>
            <a:spLocks noGrp="1"/>
          </p:cNvSpPr>
          <p:nvPr>
            <p:ph type="sldNum" sz="quarter" idx="12"/>
          </p:nvPr>
        </p:nvSpPr>
        <p:spPr/>
        <p:txBody>
          <a:bodyPr/>
          <a:lstStyle/>
          <a:p>
            <a:fld id="{490C103D-F1E9-46D0-9E12-5E62F4695C53}" type="slidenum">
              <a:rPr lang="it-IT" altLang="it-IT" smtClean="0"/>
              <a:pPr/>
              <a:t>‹N›</a:t>
            </a:fld>
            <a:endParaRPr lang="it-IT" altLang="it-IT"/>
          </a:p>
        </p:txBody>
      </p:sp>
    </p:spTree>
    <p:extLst>
      <p:ext uri="{BB962C8B-B14F-4D97-AF65-F5344CB8AC3E}">
        <p14:creationId xmlns:p14="http://schemas.microsoft.com/office/powerpoint/2010/main" val="4090959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endParaRPr lang="it-IT" altLang="it-IT"/>
          </a:p>
        </p:txBody>
      </p:sp>
      <p:sp>
        <p:nvSpPr>
          <p:cNvPr id="5" name="Footer Placeholder 4"/>
          <p:cNvSpPr>
            <a:spLocks noGrp="1"/>
          </p:cNvSpPr>
          <p:nvPr>
            <p:ph type="ftr" sz="quarter" idx="11"/>
          </p:nvPr>
        </p:nvSpPr>
        <p:spPr/>
        <p:txBody>
          <a:bodyPr/>
          <a:lstStyle/>
          <a:p>
            <a:endParaRPr lang="it-IT" altLang="it-IT"/>
          </a:p>
        </p:txBody>
      </p:sp>
      <p:sp>
        <p:nvSpPr>
          <p:cNvPr id="6" name="Slide Number Placeholder 5"/>
          <p:cNvSpPr>
            <a:spLocks noGrp="1"/>
          </p:cNvSpPr>
          <p:nvPr>
            <p:ph type="sldNum" sz="quarter" idx="12"/>
          </p:nvPr>
        </p:nvSpPr>
        <p:spPr/>
        <p:txBody>
          <a:bodyPr/>
          <a:lstStyle/>
          <a:p>
            <a:fld id="{F820A2EB-59C2-44DE-A84D-C2D1DB4074C4}" type="slidenum">
              <a:rPr lang="it-IT" altLang="it-IT" smtClean="0"/>
              <a:pPr/>
              <a:t>‹N›</a:t>
            </a:fld>
            <a:endParaRPr lang="it-IT" altLang="it-IT"/>
          </a:p>
        </p:txBody>
      </p:sp>
    </p:spTree>
    <p:extLst>
      <p:ext uri="{BB962C8B-B14F-4D97-AF65-F5344CB8AC3E}">
        <p14:creationId xmlns:p14="http://schemas.microsoft.com/office/powerpoint/2010/main" val="2464887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endParaRPr lang="it-IT" altLang="it-IT"/>
          </a:p>
        </p:txBody>
      </p:sp>
      <p:sp>
        <p:nvSpPr>
          <p:cNvPr id="5" name="Footer Placeholder 4"/>
          <p:cNvSpPr>
            <a:spLocks noGrp="1"/>
          </p:cNvSpPr>
          <p:nvPr>
            <p:ph type="ftr" sz="quarter" idx="11"/>
          </p:nvPr>
        </p:nvSpPr>
        <p:spPr/>
        <p:txBody>
          <a:bodyPr/>
          <a:lstStyle/>
          <a:p>
            <a:endParaRPr lang="it-IT" altLang="it-IT"/>
          </a:p>
        </p:txBody>
      </p:sp>
      <p:sp>
        <p:nvSpPr>
          <p:cNvPr id="6" name="Slide Number Placeholder 5"/>
          <p:cNvSpPr>
            <a:spLocks noGrp="1"/>
          </p:cNvSpPr>
          <p:nvPr>
            <p:ph type="sldNum" sz="quarter" idx="12"/>
          </p:nvPr>
        </p:nvSpPr>
        <p:spPr/>
        <p:txBody>
          <a:bodyPr/>
          <a:lstStyle/>
          <a:p>
            <a:fld id="{646025FA-D57A-4DA8-907C-C785B8C24BFE}" type="slidenum">
              <a:rPr lang="it-IT" altLang="it-IT" smtClean="0"/>
              <a:pPr/>
              <a:t>‹N›</a:t>
            </a:fld>
            <a:endParaRPr lang="it-IT" altLang="it-IT"/>
          </a:p>
        </p:txBody>
      </p:sp>
    </p:spTree>
    <p:extLst>
      <p:ext uri="{BB962C8B-B14F-4D97-AF65-F5344CB8AC3E}">
        <p14:creationId xmlns:p14="http://schemas.microsoft.com/office/powerpoint/2010/main" val="27964407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endParaRPr lang="it-IT" altLang="it-IT"/>
          </a:p>
        </p:txBody>
      </p:sp>
      <p:sp>
        <p:nvSpPr>
          <p:cNvPr id="6" name="Footer Placeholder 5"/>
          <p:cNvSpPr>
            <a:spLocks noGrp="1"/>
          </p:cNvSpPr>
          <p:nvPr>
            <p:ph type="ftr" sz="quarter" idx="11"/>
          </p:nvPr>
        </p:nvSpPr>
        <p:spPr/>
        <p:txBody>
          <a:bodyPr/>
          <a:lstStyle/>
          <a:p>
            <a:endParaRPr lang="it-IT" altLang="it-IT"/>
          </a:p>
        </p:txBody>
      </p:sp>
      <p:sp>
        <p:nvSpPr>
          <p:cNvPr id="7" name="Slide Number Placeholder 6"/>
          <p:cNvSpPr>
            <a:spLocks noGrp="1"/>
          </p:cNvSpPr>
          <p:nvPr>
            <p:ph type="sldNum" sz="quarter" idx="12"/>
          </p:nvPr>
        </p:nvSpPr>
        <p:spPr/>
        <p:txBody>
          <a:bodyPr/>
          <a:lstStyle/>
          <a:p>
            <a:fld id="{B268AE4D-9C82-4756-AACC-22A8FE763E20}" type="slidenum">
              <a:rPr lang="it-IT" altLang="it-IT" smtClean="0"/>
              <a:pPr/>
              <a:t>‹N›</a:t>
            </a:fld>
            <a:endParaRPr lang="it-IT" altLang="it-IT"/>
          </a:p>
        </p:txBody>
      </p:sp>
    </p:spTree>
    <p:extLst>
      <p:ext uri="{BB962C8B-B14F-4D97-AF65-F5344CB8AC3E}">
        <p14:creationId xmlns:p14="http://schemas.microsoft.com/office/powerpoint/2010/main" val="15643272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endParaRPr lang="it-IT" altLang="it-IT"/>
          </a:p>
        </p:txBody>
      </p:sp>
      <p:sp>
        <p:nvSpPr>
          <p:cNvPr id="8" name="Footer Placeholder 7"/>
          <p:cNvSpPr>
            <a:spLocks noGrp="1"/>
          </p:cNvSpPr>
          <p:nvPr>
            <p:ph type="ftr" sz="quarter" idx="11"/>
          </p:nvPr>
        </p:nvSpPr>
        <p:spPr/>
        <p:txBody>
          <a:bodyPr/>
          <a:lstStyle/>
          <a:p>
            <a:endParaRPr lang="it-IT" altLang="it-IT"/>
          </a:p>
        </p:txBody>
      </p:sp>
      <p:sp>
        <p:nvSpPr>
          <p:cNvPr id="9" name="Slide Number Placeholder 8"/>
          <p:cNvSpPr>
            <a:spLocks noGrp="1"/>
          </p:cNvSpPr>
          <p:nvPr>
            <p:ph type="sldNum" sz="quarter" idx="12"/>
          </p:nvPr>
        </p:nvSpPr>
        <p:spPr/>
        <p:txBody>
          <a:bodyPr/>
          <a:lstStyle/>
          <a:p>
            <a:fld id="{84E9F668-DA91-43CA-8339-5E36CA4711C4}" type="slidenum">
              <a:rPr lang="it-IT" altLang="it-IT" smtClean="0"/>
              <a:pPr/>
              <a:t>‹N›</a:t>
            </a:fld>
            <a:endParaRPr lang="it-IT" altLang="it-IT"/>
          </a:p>
        </p:txBody>
      </p:sp>
    </p:spTree>
    <p:extLst>
      <p:ext uri="{BB962C8B-B14F-4D97-AF65-F5344CB8AC3E}">
        <p14:creationId xmlns:p14="http://schemas.microsoft.com/office/powerpoint/2010/main" val="13654970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endParaRPr lang="it-IT" altLang="it-IT"/>
          </a:p>
        </p:txBody>
      </p:sp>
      <p:sp>
        <p:nvSpPr>
          <p:cNvPr id="4" name="Footer Placeholder 3"/>
          <p:cNvSpPr>
            <a:spLocks noGrp="1"/>
          </p:cNvSpPr>
          <p:nvPr>
            <p:ph type="ftr" sz="quarter" idx="11"/>
          </p:nvPr>
        </p:nvSpPr>
        <p:spPr/>
        <p:txBody>
          <a:bodyPr/>
          <a:lstStyle/>
          <a:p>
            <a:endParaRPr lang="it-IT" altLang="it-IT"/>
          </a:p>
        </p:txBody>
      </p:sp>
      <p:sp>
        <p:nvSpPr>
          <p:cNvPr id="5" name="Slide Number Placeholder 4"/>
          <p:cNvSpPr>
            <a:spLocks noGrp="1"/>
          </p:cNvSpPr>
          <p:nvPr>
            <p:ph type="sldNum" sz="quarter" idx="12"/>
          </p:nvPr>
        </p:nvSpPr>
        <p:spPr/>
        <p:txBody>
          <a:bodyPr/>
          <a:lstStyle/>
          <a:p>
            <a:fld id="{853621DF-F488-4FF6-920D-B0295CEFA3FE}" type="slidenum">
              <a:rPr lang="it-IT" altLang="it-IT" smtClean="0"/>
              <a:pPr/>
              <a:t>‹N›</a:t>
            </a:fld>
            <a:endParaRPr lang="it-IT" altLang="it-IT"/>
          </a:p>
        </p:txBody>
      </p:sp>
    </p:spTree>
    <p:extLst>
      <p:ext uri="{BB962C8B-B14F-4D97-AF65-F5344CB8AC3E}">
        <p14:creationId xmlns:p14="http://schemas.microsoft.com/office/powerpoint/2010/main" val="1080036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it-IT" altLang="it-IT"/>
          </a:p>
        </p:txBody>
      </p:sp>
      <p:sp>
        <p:nvSpPr>
          <p:cNvPr id="3" name="Footer Placeholder 2"/>
          <p:cNvSpPr>
            <a:spLocks noGrp="1"/>
          </p:cNvSpPr>
          <p:nvPr>
            <p:ph type="ftr" sz="quarter" idx="11"/>
          </p:nvPr>
        </p:nvSpPr>
        <p:spPr/>
        <p:txBody>
          <a:bodyPr/>
          <a:lstStyle/>
          <a:p>
            <a:endParaRPr lang="it-IT" altLang="it-IT"/>
          </a:p>
        </p:txBody>
      </p:sp>
      <p:sp>
        <p:nvSpPr>
          <p:cNvPr id="4" name="Slide Number Placeholder 3"/>
          <p:cNvSpPr>
            <a:spLocks noGrp="1"/>
          </p:cNvSpPr>
          <p:nvPr>
            <p:ph type="sldNum" sz="quarter" idx="12"/>
          </p:nvPr>
        </p:nvSpPr>
        <p:spPr/>
        <p:txBody>
          <a:bodyPr/>
          <a:lstStyle/>
          <a:p>
            <a:fld id="{8F4B6845-5CB4-4B9E-8F3B-FBE393DAF67C}" type="slidenum">
              <a:rPr lang="it-IT" altLang="it-IT" smtClean="0"/>
              <a:pPr/>
              <a:t>‹N›</a:t>
            </a:fld>
            <a:endParaRPr lang="it-IT" altLang="it-IT"/>
          </a:p>
        </p:txBody>
      </p:sp>
    </p:spTree>
    <p:extLst>
      <p:ext uri="{BB962C8B-B14F-4D97-AF65-F5344CB8AC3E}">
        <p14:creationId xmlns:p14="http://schemas.microsoft.com/office/powerpoint/2010/main" val="40324975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endParaRPr lang="it-IT" altLang="it-IT"/>
          </a:p>
        </p:txBody>
      </p:sp>
      <p:sp>
        <p:nvSpPr>
          <p:cNvPr id="6" name="Footer Placeholder 5"/>
          <p:cNvSpPr>
            <a:spLocks noGrp="1"/>
          </p:cNvSpPr>
          <p:nvPr>
            <p:ph type="ftr" sz="quarter" idx="11"/>
          </p:nvPr>
        </p:nvSpPr>
        <p:spPr/>
        <p:txBody>
          <a:bodyPr/>
          <a:lstStyle/>
          <a:p>
            <a:endParaRPr lang="it-IT" altLang="it-IT"/>
          </a:p>
        </p:txBody>
      </p:sp>
      <p:sp>
        <p:nvSpPr>
          <p:cNvPr id="7" name="Slide Number Placeholder 6"/>
          <p:cNvSpPr>
            <a:spLocks noGrp="1"/>
          </p:cNvSpPr>
          <p:nvPr>
            <p:ph type="sldNum" sz="quarter" idx="12"/>
          </p:nvPr>
        </p:nvSpPr>
        <p:spPr/>
        <p:txBody>
          <a:bodyPr/>
          <a:lstStyle/>
          <a:p>
            <a:fld id="{A10ED443-D541-4B6A-AF20-2CB3E9ADFC63}" type="slidenum">
              <a:rPr lang="it-IT" altLang="it-IT" smtClean="0"/>
              <a:pPr/>
              <a:t>‹N›</a:t>
            </a:fld>
            <a:endParaRPr lang="it-IT" altLang="it-IT"/>
          </a:p>
        </p:txBody>
      </p:sp>
    </p:spTree>
    <p:extLst>
      <p:ext uri="{BB962C8B-B14F-4D97-AF65-F5344CB8AC3E}">
        <p14:creationId xmlns:p14="http://schemas.microsoft.com/office/powerpoint/2010/main" val="1535748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62C096-2E8E-A366-BDEA-623634310A4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CBA1C3B-944F-E588-934C-42EF799FC6E7}"/>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8B24DFD-9B24-77CF-28AB-5075CA102194}"/>
              </a:ext>
            </a:extLst>
          </p:cNvPr>
          <p:cNvSpPr>
            <a:spLocks noGrp="1"/>
          </p:cNvSpPr>
          <p:nvPr>
            <p:ph type="dt" sz="half" idx="10"/>
          </p:nvPr>
        </p:nvSpPr>
        <p:spPr/>
        <p:txBody>
          <a:bodyPr/>
          <a:lstStyle/>
          <a:p>
            <a:fld id="{8D14D926-B0E7-4A82-A725-D81EAAB6051C}" type="datetimeFigureOut">
              <a:rPr lang="it-IT" smtClean="0"/>
              <a:t>18/11/2022</a:t>
            </a:fld>
            <a:endParaRPr lang="it-IT"/>
          </a:p>
        </p:txBody>
      </p:sp>
      <p:sp>
        <p:nvSpPr>
          <p:cNvPr id="5" name="Segnaposto piè di pagina 4">
            <a:extLst>
              <a:ext uri="{FF2B5EF4-FFF2-40B4-BE49-F238E27FC236}">
                <a16:creationId xmlns:a16="http://schemas.microsoft.com/office/drawing/2014/main" id="{CDE140ED-31AE-0D65-726C-72B551C761D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AAA4A94-8BF0-84C2-276F-8977D4E23A5E}"/>
              </a:ext>
            </a:extLst>
          </p:cNvPr>
          <p:cNvSpPr>
            <a:spLocks noGrp="1"/>
          </p:cNvSpPr>
          <p:nvPr>
            <p:ph type="sldNum" sz="quarter" idx="12"/>
          </p:nvPr>
        </p:nvSpPr>
        <p:spPr/>
        <p:txBody>
          <a:bodyPr/>
          <a:lstStyle/>
          <a:p>
            <a:fld id="{AE6B58F0-5F90-4B54-8C46-8D2DE57F4220}" type="slidenum">
              <a:rPr lang="it-IT" smtClean="0"/>
              <a:t>‹N›</a:t>
            </a:fld>
            <a:endParaRPr lang="it-IT"/>
          </a:p>
        </p:txBody>
      </p:sp>
    </p:spTree>
    <p:extLst>
      <p:ext uri="{BB962C8B-B14F-4D97-AF65-F5344CB8AC3E}">
        <p14:creationId xmlns:p14="http://schemas.microsoft.com/office/powerpoint/2010/main" val="13500567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endParaRPr lang="it-IT" altLang="it-IT"/>
          </a:p>
        </p:txBody>
      </p:sp>
      <p:sp>
        <p:nvSpPr>
          <p:cNvPr id="6" name="Footer Placeholder 5"/>
          <p:cNvSpPr>
            <a:spLocks noGrp="1"/>
          </p:cNvSpPr>
          <p:nvPr>
            <p:ph type="ftr" sz="quarter" idx="11"/>
          </p:nvPr>
        </p:nvSpPr>
        <p:spPr/>
        <p:txBody>
          <a:bodyPr/>
          <a:lstStyle/>
          <a:p>
            <a:endParaRPr lang="it-IT" altLang="it-IT"/>
          </a:p>
        </p:txBody>
      </p:sp>
      <p:sp>
        <p:nvSpPr>
          <p:cNvPr id="7" name="Slide Number Placeholder 6"/>
          <p:cNvSpPr>
            <a:spLocks noGrp="1"/>
          </p:cNvSpPr>
          <p:nvPr>
            <p:ph type="sldNum" sz="quarter" idx="12"/>
          </p:nvPr>
        </p:nvSpPr>
        <p:spPr/>
        <p:txBody>
          <a:bodyPr/>
          <a:lstStyle/>
          <a:p>
            <a:fld id="{D27A6068-D624-4B5E-8BC8-A42596B3C809}" type="slidenum">
              <a:rPr lang="it-IT" altLang="it-IT" smtClean="0"/>
              <a:pPr/>
              <a:t>‹N›</a:t>
            </a:fld>
            <a:endParaRPr lang="it-IT" altLang="it-IT"/>
          </a:p>
        </p:txBody>
      </p:sp>
    </p:spTree>
    <p:extLst>
      <p:ext uri="{BB962C8B-B14F-4D97-AF65-F5344CB8AC3E}">
        <p14:creationId xmlns:p14="http://schemas.microsoft.com/office/powerpoint/2010/main" val="3830260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endParaRPr lang="it-IT" altLang="it-IT"/>
          </a:p>
        </p:txBody>
      </p:sp>
      <p:sp>
        <p:nvSpPr>
          <p:cNvPr id="5" name="Footer Placeholder 4"/>
          <p:cNvSpPr>
            <a:spLocks noGrp="1"/>
          </p:cNvSpPr>
          <p:nvPr>
            <p:ph type="ftr" sz="quarter" idx="11"/>
          </p:nvPr>
        </p:nvSpPr>
        <p:spPr/>
        <p:txBody>
          <a:bodyPr/>
          <a:lstStyle/>
          <a:p>
            <a:endParaRPr lang="it-IT" altLang="it-IT"/>
          </a:p>
        </p:txBody>
      </p:sp>
      <p:sp>
        <p:nvSpPr>
          <p:cNvPr id="6" name="Slide Number Placeholder 5"/>
          <p:cNvSpPr>
            <a:spLocks noGrp="1"/>
          </p:cNvSpPr>
          <p:nvPr>
            <p:ph type="sldNum" sz="quarter" idx="12"/>
          </p:nvPr>
        </p:nvSpPr>
        <p:spPr/>
        <p:txBody>
          <a:bodyPr/>
          <a:lstStyle/>
          <a:p>
            <a:fld id="{BEB7CBAB-064D-4047-8A73-063A60B54348}" type="slidenum">
              <a:rPr lang="it-IT" altLang="it-IT" smtClean="0"/>
              <a:pPr/>
              <a:t>‹N›</a:t>
            </a:fld>
            <a:endParaRPr lang="it-IT" altLang="it-IT"/>
          </a:p>
        </p:txBody>
      </p:sp>
    </p:spTree>
    <p:extLst>
      <p:ext uri="{BB962C8B-B14F-4D97-AF65-F5344CB8AC3E}">
        <p14:creationId xmlns:p14="http://schemas.microsoft.com/office/powerpoint/2010/main" val="14799320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endParaRPr lang="it-IT" altLang="it-IT"/>
          </a:p>
        </p:txBody>
      </p:sp>
      <p:sp>
        <p:nvSpPr>
          <p:cNvPr id="5" name="Footer Placeholder 4"/>
          <p:cNvSpPr>
            <a:spLocks noGrp="1"/>
          </p:cNvSpPr>
          <p:nvPr>
            <p:ph type="ftr" sz="quarter" idx="11"/>
          </p:nvPr>
        </p:nvSpPr>
        <p:spPr/>
        <p:txBody>
          <a:bodyPr/>
          <a:lstStyle/>
          <a:p>
            <a:endParaRPr lang="it-IT" altLang="it-IT"/>
          </a:p>
        </p:txBody>
      </p:sp>
      <p:sp>
        <p:nvSpPr>
          <p:cNvPr id="6" name="Slide Number Placeholder 5"/>
          <p:cNvSpPr>
            <a:spLocks noGrp="1"/>
          </p:cNvSpPr>
          <p:nvPr>
            <p:ph type="sldNum" sz="quarter" idx="12"/>
          </p:nvPr>
        </p:nvSpPr>
        <p:spPr/>
        <p:txBody>
          <a:bodyPr/>
          <a:lstStyle/>
          <a:p>
            <a:fld id="{AA069BE5-70FF-4ED7-A640-4A41EC24E5C9}" type="slidenum">
              <a:rPr lang="it-IT" altLang="it-IT" smtClean="0"/>
              <a:pPr/>
              <a:t>‹N›</a:t>
            </a:fld>
            <a:endParaRPr lang="it-IT" altLang="it-IT"/>
          </a:p>
        </p:txBody>
      </p:sp>
    </p:spTree>
    <p:extLst>
      <p:ext uri="{BB962C8B-B14F-4D97-AF65-F5344CB8AC3E}">
        <p14:creationId xmlns:p14="http://schemas.microsoft.com/office/powerpoint/2010/main" val="32216050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id="{F454F67F-F9CF-48ED-B668-844A344678DB}"/>
              </a:ext>
            </a:extLst>
          </p:cNvPr>
          <p:cNvSpPr>
            <a:spLocks noGrp="1"/>
          </p:cNvSpPr>
          <p:nvPr>
            <p:ph/>
          </p:nvPr>
        </p:nvSpPr>
        <p:spPr>
          <a:xfrm>
            <a:off x="609600" y="274639"/>
            <a:ext cx="10972800" cy="585152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Segnaposto data 2">
            <a:extLst>
              <a:ext uri="{FF2B5EF4-FFF2-40B4-BE49-F238E27FC236}">
                <a16:creationId xmlns:a16="http://schemas.microsoft.com/office/drawing/2014/main" id="{0B6A3585-C006-4A9C-8CC0-A015038F5DCB}"/>
              </a:ext>
            </a:extLst>
          </p:cNvPr>
          <p:cNvSpPr>
            <a:spLocks noGrp="1"/>
          </p:cNvSpPr>
          <p:nvPr>
            <p:ph type="dt" sz="half" idx="10"/>
          </p:nvPr>
        </p:nvSpPr>
        <p:spPr>
          <a:xfrm>
            <a:off x="609600" y="6245225"/>
            <a:ext cx="2844800" cy="476250"/>
          </a:xfrm>
        </p:spPr>
        <p:txBody>
          <a:bodyPr/>
          <a:lstStyle>
            <a:lvl1pPr>
              <a:defRPr/>
            </a:lvl1pPr>
          </a:lstStyle>
          <a:p>
            <a:endParaRPr lang="it-IT" altLang="it-IT"/>
          </a:p>
        </p:txBody>
      </p:sp>
      <p:sp>
        <p:nvSpPr>
          <p:cNvPr id="4" name="Segnaposto piè di pagina 3">
            <a:extLst>
              <a:ext uri="{FF2B5EF4-FFF2-40B4-BE49-F238E27FC236}">
                <a16:creationId xmlns:a16="http://schemas.microsoft.com/office/drawing/2014/main" id="{AF5BEB44-5081-42D9-B5A3-76674A6C5500}"/>
              </a:ext>
            </a:extLst>
          </p:cNvPr>
          <p:cNvSpPr>
            <a:spLocks noGrp="1"/>
          </p:cNvSpPr>
          <p:nvPr>
            <p:ph type="ftr" sz="quarter" idx="11"/>
          </p:nvPr>
        </p:nvSpPr>
        <p:spPr>
          <a:xfrm>
            <a:off x="4165600" y="6245225"/>
            <a:ext cx="3860800" cy="476250"/>
          </a:xfrm>
        </p:spPr>
        <p:txBody>
          <a:bodyPr/>
          <a:lstStyle>
            <a:lvl1pPr>
              <a:defRPr/>
            </a:lvl1pPr>
          </a:lstStyle>
          <a:p>
            <a:endParaRPr lang="it-IT" altLang="it-IT"/>
          </a:p>
        </p:txBody>
      </p:sp>
      <p:sp>
        <p:nvSpPr>
          <p:cNvPr id="5" name="Segnaposto numero diapositiva 4">
            <a:extLst>
              <a:ext uri="{FF2B5EF4-FFF2-40B4-BE49-F238E27FC236}">
                <a16:creationId xmlns:a16="http://schemas.microsoft.com/office/drawing/2014/main" id="{3F5D08DC-596B-4BCB-973F-8D0E5232E9A1}"/>
              </a:ext>
            </a:extLst>
          </p:cNvPr>
          <p:cNvSpPr>
            <a:spLocks noGrp="1"/>
          </p:cNvSpPr>
          <p:nvPr>
            <p:ph type="sldNum" sz="quarter" idx="12"/>
          </p:nvPr>
        </p:nvSpPr>
        <p:spPr>
          <a:xfrm>
            <a:off x="8737600" y="6245225"/>
            <a:ext cx="2844800" cy="476250"/>
          </a:xfrm>
        </p:spPr>
        <p:txBody>
          <a:bodyPr/>
          <a:lstStyle>
            <a:lvl1pPr>
              <a:defRPr/>
            </a:lvl1pPr>
          </a:lstStyle>
          <a:p>
            <a:fld id="{B2AA086F-4337-4F93-89D2-BAE5E0A5D915}" type="slidenum">
              <a:rPr lang="it-IT" altLang="it-IT"/>
              <a:pPr/>
              <a:t>‹N›</a:t>
            </a:fld>
            <a:endParaRPr lang="it-IT" altLang="it-IT"/>
          </a:p>
        </p:txBody>
      </p:sp>
    </p:spTree>
    <p:extLst>
      <p:ext uri="{BB962C8B-B14F-4D97-AF65-F5344CB8AC3E}">
        <p14:creationId xmlns:p14="http://schemas.microsoft.com/office/powerpoint/2010/main" val="2197360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2A9F38-2B2A-F59B-7EE0-3D18DDB7F5B2}"/>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005831EC-3434-E3D7-9139-C7631664F5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5EE432E1-1D7D-E3E5-0082-DD817CD27BD3}"/>
              </a:ext>
            </a:extLst>
          </p:cNvPr>
          <p:cNvSpPr>
            <a:spLocks noGrp="1"/>
          </p:cNvSpPr>
          <p:nvPr>
            <p:ph type="dt" sz="half" idx="10"/>
          </p:nvPr>
        </p:nvSpPr>
        <p:spPr/>
        <p:txBody>
          <a:bodyPr/>
          <a:lstStyle/>
          <a:p>
            <a:fld id="{8D14D926-B0E7-4A82-A725-D81EAAB6051C}" type="datetimeFigureOut">
              <a:rPr lang="it-IT" smtClean="0"/>
              <a:t>18/11/2022</a:t>
            </a:fld>
            <a:endParaRPr lang="it-IT"/>
          </a:p>
        </p:txBody>
      </p:sp>
      <p:sp>
        <p:nvSpPr>
          <p:cNvPr id="5" name="Segnaposto piè di pagina 4">
            <a:extLst>
              <a:ext uri="{FF2B5EF4-FFF2-40B4-BE49-F238E27FC236}">
                <a16:creationId xmlns:a16="http://schemas.microsoft.com/office/drawing/2014/main" id="{4F5100C6-F58C-D3E5-5F56-B90D3F0E9FD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975C0EB-D784-722E-DD50-6F3E07AF07F2}"/>
              </a:ext>
            </a:extLst>
          </p:cNvPr>
          <p:cNvSpPr>
            <a:spLocks noGrp="1"/>
          </p:cNvSpPr>
          <p:nvPr>
            <p:ph type="sldNum" sz="quarter" idx="12"/>
          </p:nvPr>
        </p:nvSpPr>
        <p:spPr/>
        <p:txBody>
          <a:bodyPr/>
          <a:lstStyle/>
          <a:p>
            <a:fld id="{AE6B58F0-5F90-4B54-8C46-8D2DE57F4220}" type="slidenum">
              <a:rPr lang="it-IT" smtClean="0"/>
              <a:t>‹N›</a:t>
            </a:fld>
            <a:endParaRPr lang="it-IT"/>
          </a:p>
        </p:txBody>
      </p:sp>
    </p:spTree>
    <p:extLst>
      <p:ext uri="{BB962C8B-B14F-4D97-AF65-F5344CB8AC3E}">
        <p14:creationId xmlns:p14="http://schemas.microsoft.com/office/powerpoint/2010/main" val="2898536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ACB0EB-BA0C-3CA0-CA37-501779F44B2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A1D042E-CA2B-1F6E-7E4F-12E49B7E51FC}"/>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AB28333D-45C1-E80F-6CFA-2EEC4669629A}"/>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B61CD9E1-339A-05AA-38DE-5DD82806427E}"/>
              </a:ext>
            </a:extLst>
          </p:cNvPr>
          <p:cNvSpPr>
            <a:spLocks noGrp="1"/>
          </p:cNvSpPr>
          <p:nvPr>
            <p:ph type="dt" sz="half" idx="10"/>
          </p:nvPr>
        </p:nvSpPr>
        <p:spPr/>
        <p:txBody>
          <a:bodyPr/>
          <a:lstStyle/>
          <a:p>
            <a:fld id="{8D14D926-B0E7-4A82-A725-D81EAAB6051C}" type="datetimeFigureOut">
              <a:rPr lang="it-IT" smtClean="0"/>
              <a:t>18/11/2022</a:t>
            </a:fld>
            <a:endParaRPr lang="it-IT"/>
          </a:p>
        </p:txBody>
      </p:sp>
      <p:sp>
        <p:nvSpPr>
          <p:cNvPr id="6" name="Segnaposto piè di pagina 5">
            <a:extLst>
              <a:ext uri="{FF2B5EF4-FFF2-40B4-BE49-F238E27FC236}">
                <a16:creationId xmlns:a16="http://schemas.microsoft.com/office/drawing/2014/main" id="{39D54B48-CE18-65B9-286B-1E3BE6ACD27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79402E4-69D1-844B-6F61-F1E7A95F11C5}"/>
              </a:ext>
            </a:extLst>
          </p:cNvPr>
          <p:cNvSpPr>
            <a:spLocks noGrp="1"/>
          </p:cNvSpPr>
          <p:nvPr>
            <p:ph type="sldNum" sz="quarter" idx="12"/>
          </p:nvPr>
        </p:nvSpPr>
        <p:spPr/>
        <p:txBody>
          <a:bodyPr/>
          <a:lstStyle/>
          <a:p>
            <a:fld id="{AE6B58F0-5F90-4B54-8C46-8D2DE57F4220}" type="slidenum">
              <a:rPr lang="it-IT" smtClean="0"/>
              <a:t>‹N›</a:t>
            </a:fld>
            <a:endParaRPr lang="it-IT"/>
          </a:p>
        </p:txBody>
      </p:sp>
    </p:spTree>
    <p:extLst>
      <p:ext uri="{BB962C8B-B14F-4D97-AF65-F5344CB8AC3E}">
        <p14:creationId xmlns:p14="http://schemas.microsoft.com/office/powerpoint/2010/main" val="4124841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C10CD57-6B79-90C4-7B83-63EF0A9F9152}"/>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B65B20B-BB9B-4FEF-FCDF-D555007E82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0AC776C5-AE9B-EEA1-E8DA-D8393C5AE019}"/>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4FB6175C-9555-3D25-77E0-D4423BB7E9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07E61429-1B37-0182-6715-870DCE3B23A8}"/>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24C72EEB-C7D4-85AD-1F82-C495767332BB}"/>
              </a:ext>
            </a:extLst>
          </p:cNvPr>
          <p:cNvSpPr>
            <a:spLocks noGrp="1"/>
          </p:cNvSpPr>
          <p:nvPr>
            <p:ph type="dt" sz="half" idx="10"/>
          </p:nvPr>
        </p:nvSpPr>
        <p:spPr/>
        <p:txBody>
          <a:bodyPr/>
          <a:lstStyle/>
          <a:p>
            <a:fld id="{8D14D926-B0E7-4A82-A725-D81EAAB6051C}" type="datetimeFigureOut">
              <a:rPr lang="it-IT" smtClean="0"/>
              <a:t>18/11/2022</a:t>
            </a:fld>
            <a:endParaRPr lang="it-IT"/>
          </a:p>
        </p:txBody>
      </p:sp>
      <p:sp>
        <p:nvSpPr>
          <p:cNvPr id="8" name="Segnaposto piè di pagina 7">
            <a:extLst>
              <a:ext uri="{FF2B5EF4-FFF2-40B4-BE49-F238E27FC236}">
                <a16:creationId xmlns:a16="http://schemas.microsoft.com/office/drawing/2014/main" id="{3912AA04-921D-3EED-C7CF-6E74F04C8DE9}"/>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04F084E9-6A21-6F2D-22E9-94281D54DB0D}"/>
              </a:ext>
            </a:extLst>
          </p:cNvPr>
          <p:cNvSpPr>
            <a:spLocks noGrp="1"/>
          </p:cNvSpPr>
          <p:nvPr>
            <p:ph type="sldNum" sz="quarter" idx="12"/>
          </p:nvPr>
        </p:nvSpPr>
        <p:spPr/>
        <p:txBody>
          <a:bodyPr/>
          <a:lstStyle/>
          <a:p>
            <a:fld id="{AE6B58F0-5F90-4B54-8C46-8D2DE57F4220}" type="slidenum">
              <a:rPr lang="it-IT" smtClean="0"/>
              <a:t>‹N›</a:t>
            </a:fld>
            <a:endParaRPr lang="it-IT"/>
          </a:p>
        </p:txBody>
      </p:sp>
    </p:spTree>
    <p:extLst>
      <p:ext uri="{BB962C8B-B14F-4D97-AF65-F5344CB8AC3E}">
        <p14:creationId xmlns:p14="http://schemas.microsoft.com/office/powerpoint/2010/main" val="1402831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61E03E-E3DE-B345-2E40-BF4C712BF25D}"/>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29F505F6-C9E9-6912-F9F2-E64B70C3ECA1}"/>
              </a:ext>
            </a:extLst>
          </p:cNvPr>
          <p:cNvSpPr>
            <a:spLocks noGrp="1"/>
          </p:cNvSpPr>
          <p:nvPr>
            <p:ph type="dt" sz="half" idx="10"/>
          </p:nvPr>
        </p:nvSpPr>
        <p:spPr/>
        <p:txBody>
          <a:bodyPr/>
          <a:lstStyle/>
          <a:p>
            <a:fld id="{8D14D926-B0E7-4A82-A725-D81EAAB6051C}" type="datetimeFigureOut">
              <a:rPr lang="it-IT" smtClean="0"/>
              <a:t>18/11/2022</a:t>
            </a:fld>
            <a:endParaRPr lang="it-IT"/>
          </a:p>
        </p:txBody>
      </p:sp>
      <p:sp>
        <p:nvSpPr>
          <p:cNvPr id="4" name="Segnaposto piè di pagina 3">
            <a:extLst>
              <a:ext uri="{FF2B5EF4-FFF2-40B4-BE49-F238E27FC236}">
                <a16:creationId xmlns:a16="http://schemas.microsoft.com/office/drawing/2014/main" id="{2EED0DE4-2B0C-397A-DE99-2206618C2CE3}"/>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7E584B14-D208-3B15-EB3B-2BD11B8BD9C8}"/>
              </a:ext>
            </a:extLst>
          </p:cNvPr>
          <p:cNvSpPr>
            <a:spLocks noGrp="1"/>
          </p:cNvSpPr>
          <p:nvPr>
            <p:ph type="sldNum" sz="quarter" idx="12"/>
          </p:nvPr>
        </p:nvSpPr>
        <p:spPr/>
        <p:txBody>
          <a:bodyPr/>
          <a:lstStyle/>
          <a:p>
            <a:fld id="{AE6B58F0-5F90-4B54-8C46-8D2DE57F4220}" type="slidenum">
              <a:rPr lang="it-IT" smtClean="0"/>
              <a:t>‹N›</a:t>
            </a:fld>
            <a:endParaRPr lang="it-IT"/>
          </a:p>
        </p:txBody>
      </p:sp>
    </p:spTree>
    <p:extLst>
      <p:ext uri="{BB962C8B-B14F-4D97-AF65-F5344CB8AC3E}">
        <p14:creationId xmlns:p14="http://schemas.microsoft.com/office/powerpoint/2010/main" val="4140284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10BAFC1A-B31E-B8EC-852D-6CE5F5ECCD40}"/>
              </a:ext>
            </a:extLst>
          </p:cNvPr>
          <p:cNvSpPr>
            <a:spLocks noGrp="1"/>
          </p:cNvSpPr>
          <p:nvPr>
            <p:ph type="dt" sz="half" idx="10"/>
          </p:nvPr>
        </p:nvSpPr>
        <p:spPr/>
        <p:txBody>
          <a:bodyPr/>
          <a:lstStyle/>
          <a:p>
            <a:fld id="{8D14D926-B0E7-4A82-A725-D81EAAB6051C}" type="datetimeFigureOut">
              <a:rPr lang="it-IT" smtClean="0"/>
              <a:t>18/11/2022</a:t>
            </a:fld>
            <a:endParaRPr lang="it-IT"/>
          </a:p>
        </p:txBody>
      </p:sp>
      <p:sp>
        <p:nvSpPr>
          <p:cNvPr id="3" name="Segnaposto piè di pagina 2">
            <a:extLst>
              <a:ext uri="{FF2B5EF4-FFF2-40B4-BE49-F238E27FC236}">
                <a16:creationId xmlns:a16="http://schemas.microsoft.com/office/drawing/2014/main" id="{807346AD-12B2-88BA-B6E4-C93A95294D1C}"/>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ABF84D24-67DF-F1CB-22A0-0F9A23EB602D}"/>
              </a:ext>
            </a:extLst>
          </p:cNvPr>
          <p:cNvSpPr>
            <a:spLocks noGrp="1"/>
          </p:cNvSpPr>
          <p:nvPr>
            <p:ph type="sldNum" sz="quarter" idx="12"/>
          </p:nvPr>
        </p:nvSpPr>
        <p:spPr/>
        <p:txBody>
          <a:bodyPr/>
          <a:lstStyle/>
          <a:p>
            <a:fld id="{AE6B58F0-5F90-4B54-8C46-8D2DE57F4220}" type="slidenum">
              <a:rPr lang="it-IT" smtClean="0"/>
              <a:t>‹N›</a:t>
            </a:fld>
            <a:endParaRPr lang="it-IT"/>
          </a:p>
        </p:txBody>
      </p:sp>
    </p:spTree>
    <p:extLst>
      <p:ext uri="{BB962C8B-B14F-4D97-AF65-F5344CB8AC3E}">
        <p14:creationId xmlns:p14="http://schemas.microsoft.com/office/powerpoint/2010/main" val="2742360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24567F-DE5C-3100-6996-B918DFDEA39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4AEA330-86B9-4FD5-3768-17D5344892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55088156-8E61-446D-6000-87D3A9286A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5A885F0-0124-172C-F1A7-23DDCA36C1C1}"/>
              </a:ext>
            </a:extLst>
          </p:cNvPr>
          <p:cNvSpPr>
            <a:spLocks noGrp="1"/>
          </p:cNvSpPr>
          <p:nvPr>
            <p:ph type="dt" sz="half" idx="10"/>
          </p:nvPr>
        </p:nvSpPr>
        <p:spPr/>
        <p:txBody>
          <a:bodyPr/>
          <a:lstStyle/>
          <a:p>
            <a:fld id="{8D14D926-B0E7-4A82-A725-D81EAAB6051C}" type="datetimeFigureOut">
              <a:rPr lang="it-IT" smtClean="0"/>
              <a:t>18/11/2022</a:t>
            </a:fld>
            <a:endParaRPr lang="it-IT"/>
          </a:p>
        </p:txBody>
      </p:sp>
      <p:sp>
        <p:nvSpPr>
          <p:cNvPr id="6" name="Segnaposto piè di pagina 5">
            <a:extLst>
              <a:ext uri="{FF2B5EF4-FFF2-40B4-BE49-F238E27FC236}">
                <a16:creationId xmlns:a16="http://schemas.microsoft.com/office/drawing/2014/main" id="{25161E13-20C1-423C-64F1-384805DFE93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38C9A23-EA72-9FAF-2196-5F023BAB8B47}"/>
              </a:ext>
            </a:extLst>
          </p:cNvPr>
          <p:cNvSpPr>
            <a:spLocks noGrp="1"/>
          </p:cNvSpPr>
          <p:nvPr>
            <p:ph type="sldNum" sz="quarter" idx="12"/>
          </p:nvPr>
        </p:nvSpPr>
        <p:spPr/>
        <p:txBody>
          <a:bodyPr/>
          <a:lstStyle/>
          <a:p>
            <a:fld id="{AE6B58F0-5F90-4B54-8C46-8D2DE57F4220}" type="slidenum">
              <a:rPr lang="it-IT" smtClean="0"/>
              <a:t>‹N›</a:t>
            </a:fld>
            <a:endParaRPr lang="it-IT"/>
          </a:p>
        </p:txBody>
      </p:sp>
    </p:spTree>
    <p:extLst>
      <p:ext uri="{BB962C8B-B14F-4D97-AF65-F5344CB8AC3E}">
        <p14:creationId xmlns:p14="http://schemas.microsoft.com/office/powerpoint/2010/main" val="205758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F57D2F-6F2E-D9C2-6713-250101E5428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1850DB6E-9670-A550-AE24-411EADEE94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8732B36B-90D6-1979-3234-E890AA031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ADA7A95-A0F8-3666-45C8-46EF599FD9F1}"/>
              </a:ext>
            </a:extLst>
          </p:cNvPr>
          <p:cNvSpPr>
            <a:spLocks noGrp="1"/>
          </p:cNvSpPr>
          <p:nvPr>
            <p:ph type="dt" sz="half" idx="10"/>
          </p:nvPr>
        </p:nvSpPr>
        <p:spPr/>
        <p:txBody>
          <a:bodyPr/>
          <a:lstStyle/>
          <a:p>
            <a:fld id="{8D14D926-B0E7-4A82-A725-D81EAAB6051C}" type="datetimeFigureOut">
              <a:rPr lang="it-IT" smtClean="0"/>
              <a:t>18/11/2022</a:t>
            </a:fld>
            <a:endParaRPr lang="it-IT"/>
          </a:p>
        </p:txBody>
      </p:sp>
      <p:sp>
        <p:nvSpPr>
          <p:cNvPr id="6" name="Segnaposto piè di pagina 5">
            <a:extLst>
              <a:ext uri="{FF2B5EF4-FFF2-40B4-BE49-F238E27FC236}">
                <a16:creationId xmlns:a16="http://schemas.microsoft.com/office/drawing/2014/main" id="{0F16EF16-6D3C-A8A0-26B9-19581D2C507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E4A31D5-2F4D-7483-18DE-8F0200FEB146}"/>
              </a:ext>
            </a:extLst>
          </p:cNvPr>
          <p:cNvSpPr>
            <a:spLocks noGrp="1"/>
          </p:cNvSpPr>
          <p:nvPr>
            <p:ph type="sldNum" sz="quarter" idx="12"/>
          </p:nvPr>
        </p:nvSpPr>
        <p:spPr/>
        <p:txBody>
          <a:bodyPr/>
          <a:lstStyle/>
          <a:p>
            <a:fld id="{AE6B58F0-5F90-4B54-8C46-8D2DE57F4220}" type="slidenum">
              <a:rPr lang="it-IT" smtClean="0"/>
              <a:t>‹N›</a:t>
            </a:fld>
            <a:endParaRPr lang="it-IT"/>
          </a:p>
        </p:txBody>
      </p:sp>
    </p:spTree>
    <p:extLst>
      <p:ext uri="{BB962C8B-B14F-4D97-AF65-F5344CB8AC3E}">
        <p14:creationId xmlns:p14="http://schemas.microsoft.com/office/powerpoint/2010/main" val="1475632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975768F2-0A19-9659-F47E-ADADCBABD1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D372C06-1FA2-8234-F288-18A8756022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701E8A0-332B-F445-FFB3-937D58E6E8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14D926-B0E7-4A82-A725-D81EAAB6051C}" type="datetimeFigureOut">
              <a:rPr lang="it-IT" smtClean="0"/>
              <a:t>18/11/2022</a:t>
            </a:fld>
            <a:endParaRPr lang="it-IT"/>
          </a:p>
        </p:txBody>
      </p:sp>
      <p:sp>
        <p:nvSpPr>
          <p:cNvPr id="5" name="Segnaposto piè di pagina 4">
            <a:extLst>
              <a:ext uri="{FF2B5EF4-FFF2-40B4-BE49-F238E27FC236}">
                <a16:creationId xmlns:a16="http://schemas.microsoft.com/office/drawing/2014/main" id="{25760037-2977-826E-AC61-6E2A291903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B62F8697-1C51-0867-3977-0EA6942F90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B58F0-5F90-4B54-8C46-8D2DE57F4220}" type="slidenum">
              <a:rPr lang="it-IT" smtClean="0"/>
              <a:t>‹N›</a:t>
            </a:fld>
            <a:endParaRPr lang="it-IT"/>
          </a:p>
        </p:txBody>
      </p:sp>
    </p:spTree>
    <p:extLst>
      <p:ext uri="{BB962C8B-B14F-4D97-AF65-F5344CB8AC3E}">
        <p14:creationId xmlns:p14="http://schemas.microsoft.com/office/powerpoint/2010/main" val="39474723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lt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lt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4C9706-D32C-42B6-8E73-E3BCF33A9A6E}" type="slidenum">
              <a:rPr lang="it-IT" altLang="it-IT" smtClean="0"/>
              <a:pPr/>
              <a:t>‹N›</a:t>
            </a:fld>
            <a:endParaRPr lang="it-IT" altLang="it-IT"/>
          </a:p>
        </p:txBody>
      </p:sp>
    </p:spTree>
    <p:extLst>
      <p:ext uri="{BB962C8B-B14F-4D97-AF65-F5344CB8AC3E}">
        <p14:creationId xmlns:p14="http://schemas.microsoft.com/office/powerpoint/2010/main" val="5905717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2ADB95-2930-3829-3939-279A8E031BAD}"/>
              </a:ext>
            </a:extLst>
          </p:cNvPr>
          <p:cNvSpPr>
            <a:spLocks noGrp="1"/>
          </p:cNvSpPr>
          <p:nvPr>
            <p:ph type="ctrTitle"/>
          </p:nvPr>
        </p:nvSpPr>
        <p:spPr>
          <a:xfrm>
            <a:off x="7464614" y="1783959"/>
            <a:ext cx="4087306" cy="2889114"/>
          </a:xfrm>
        </p:spPr>
        <p:txBody>
          <a:bodyPr anchor="b">
            <a:normAutofit/>
          </a:bodyPr>
          <a:lstStyle/>
          <a:p>
            <a:pPr algn="l"/>
            <a:r>
              <a:rPr lang="it-IT" sz="5000"/>
              <a:t>Riscaldamento gratis</a:t>
            </a:r>
          </a:p>
        </p:txBody>
      </p:sp>
      <p:sp>
        <p:nvSpPr>
          <p:cNvPr id="3" name="Sottotitolo 2">
            <a:extLst>
              <a:ext uri="{FF2B5EF4-FFF2-40B4-BE49-F238E27FC236}">
                <a16:creationId xmlns:a16="http://schemas.microsoft.com/office/drawing/2014/main" id="{99052EA6-B530-EC5F-B61B-C042FE115CEB}"/>
              </a:ext>
            </a:extLst>
          </p:cNvPr>
          <p:cNvSpPr>
            <a:spLocks noGrp="1"/>
          </p:cNvSpPr>
          <p:nvPr>
            <p:ph type="subTitle" idx="1"/>
          </p:nvPr>
        </p:nvSpPr>
        <p:spPr>
          <a:xfrm>
            <a:off x="7464612" y="4750893"/>
            <a:ext cx="4087305" cy="1147863"/>
          </a:xfrm>
        </p:spPr>
        <p:txBody>
          <a:bodyPr anchor="t">
            <a:normAutofit/>
          </a:bodyPr>
          <a:lstStyle/>
          <a:p>
            <a:pPr algn="l"/>
            <a:r>
              <a:rPr lang="it-IT" sz="2000"/>
              <a:t>La Corrente del Golfo</a:t>
            </a:r>
          </a:p>
        </p:txBody>
      </p:sp>
      <p:sp>
        <p:nvSpPr>
          <p:cNvPr id="15"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Picture 4" descr="Fumo da una fabbrica">
            <a:extLst>
              <a:ext uri="{FF2B5EF4-FFF2-40B4-BE49-F238E27FC236}">
                <a16:creationId xmlns:a16="http://schemas.microsoft.com/office/drawing/2014/main" id="{F0103D4F-E838-C864-8D04-91C86BAA4C41}"/>
              </a:ext>
            </a:extLst>
          </p:cNvPr>
          <p:cNvPicPr>
            <a:picLocks noChangeAspect="1"/>
          </p:cNvPicPr>
          <p:nvPr/>
        </p:nvPicPr>
        <p:blipFill rotWithShape="1">
          <a:blip r:embed="rId2"/>
          <a:srcRect l="12727" r="18862"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00336801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49993F8-C414-463F-B791-6EED16F0F08A}"/>
              </a:ext>
            </a:extLst>
          </p:cNvPr>
          <p:cNvPicPr>
            <a:picLocks noChangeAspect="1"/>
          </p:cNvPicPr>
          <p:nvPr/>
        </p:nvPicPr>
        <p:blipFill>
          <a:blip r:embed="rId2"/>
          <a:stretch>
            <a:fillRect/>
          </a:stretch>
        </p:blipFill>
        <p:spPr>
          <a:xfrm>
            <a:off x="2927648" y="404664"/>
            <a:ext cx="8274784" cy="3482305"/>
          </a:xfrm>
          <a:prstGeom prst="rect">
            <a:avLst/>
          </a:prstGeom>
        </p:spPr>
      </p:pic>
      <p:cxnSp>
        <p:nvCxnSpPr>
          <p:cNvPr id="4" name="Connettore diritto 3">
            <a:extLst>
              <a:ext uri="{FF2B5EF4-FFF2-40B4-BE49-F238E27FC236}">
                <a16:creationId xmlns:a16="http://schemas.microsoft.com/office/drawing/2014/main" id="{F9F63AA2-9535-4B84-B223-7D506C4B6EA6}"/>
              </a:ext>
            </a:extLst>
          </p:cNvPr>
          <p:cNvCxnSpPr>
            <a:cxnSpLocks/>
          </p:cNvCxnSpPr>
          <p:nvPr/>
        </p:nvCxnSpPr>
        <p:spPr>
          <a:xfrm>
            <a:off x="5591944" y="1412776"/>
            <a:ext cx="13681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CasellaDiTesto 4">
            <a:extLst>
              <a:ext uri="{FF2B5EF4-FFF2-40B4-BE49-F238E27FC236}">
                <a16:creationId xmlns:a16="http://schemas.microsoft.com/office/drawing/2014/main" id="{90D48CA3-CF94-4020-8B63-24067B1D3073}"/>
              </a:ext>
            </a:extLst>
          </p:cNvPr>
          <p:cNvSpPr txBox="1"/>
          <p:nvPr/>
        </p:nvSpPr>
        <p:spPr>
          <a:xfrm>
            <a:off x="6168008" y="4077072"/>
            <a:ext cx="4755778" cy="224676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Stesso identico sorprendente risultato otteniamo per città che si trovano a 50°N sulla costa canadese e su quella francese</a:t>
            </a:r>
          </a:p>
        </p:txBody>
      </p:sp>
      <p:sp>
        <p:nvSpPr>
          <p:cNvPr id="6" name="Freccia in giù 5">
            <a:extLst>
              <a:ext uri="{FF2B5EF4-FFF2-40B4-BE49-F238E27FC236}">
                <a16:creationId xmlns:a16="http://schemas.microsoft.com/office/drawing/2014/main" id="{54A56B86-5CF3-4F7E-8B92-4E152F53633F}"/>
              </a:ext>
            </a:extLst>
          </p:cNvPr>
          <p:cNvSpPr/>
          <p:nvPr/>
        </p:nvSpPr>
        <p:spPr>
          <a:xfrm>
            <a:off x="5400613" y="806524"/>
            <a:ext cx="288032" cy="5040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ccia in giù 6">
            <a:extLst>
              <a:ext uri="{FF2B5EF4-FFF2-40B4-BE49-F238E27FC236}">
                <a16:creationId xmlns:a16="http://schemas.microsoft.com/office/drawing/2014/main" id="{5CFD8C9E-19D2-4A8A-A1E5-84A88E20538C}"/>
              </a:ext>
            </a:extLst>
          </p:cNvPr>
          <p:cNvSpPr/>
          <p:nvPr/>
        </p:nvSpPr>
        <p:spPr>
          <a:xfrm>
            <a:off x="6852084" y="802293"/>
            <a:ext cx="216024" cy="5040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Immagine 8">
            <a:extLst>
              <a:ext uri="{FF2B5EF4-FFF2-40B4-BE49-F238E27FC236}">
                <a16:creationId xmlns:a16="http://schemas.microsoft.com/office/drawing/2014/main" id="{50DF1F8A-75D7-43AC-ADEA-CDA24B3253E4}"/>
              </a:ext>
            </a:extLst>
          </p:cNvPr>
          <p:cNvPicPr>
            <a:picLocks noChangeAspect="1"/>
          </p:cNvPicPr>
          <p:nvPr/>
        </p:nvPicPr>
        <p:blipFill rotWithShape="1">
          <a:blip r:embed="rId3"/>
          <a:srcRect r="26949"/>
          <a:stretch/>
        </p:blipFill>
        <p:spPr>
          <a:xfrm>
            <a:off x="191344" y="2517883"/>
            <a:ext cx="4755779" cy="4340117"/>
          </a:xfrm>
          <a:prstGeom prst="rect">
            <a:avLst/>
          </a:prstGeom>
        </p:spPr>
      </p:pic>
      <p:sp>
        <p:nvSpPr>
          <p:cNvPr id="10" name="Ovale 9">
            <a:extLst>
              <a:ext uri="{FF2B5EF4-FFF2-40B4-BE49-F238E27FC236}">
                <a16:creationId xmlns:a16="http://schemas.microsoft.com/office/drawing/2014/main" id="{720AE8F8-4B3A-4312-A5B4-E1F3BA1E6B14}"/>
              </a:ext>
            </a:extLst>
          </p:cNvPr>
          <p:cNvSpPr/>
          <p:nvPr/>
        </p:nvSpPr>
        <p:spPr>
          <a:xfrm>
            <a:off x="623392" y="469928"/>
            <a:ext cx="1872208" cy="1518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err="1">
                <a:ln>
                  <a:noFill/>
                </a:ln>
                <a:solidFill>
                  <a:prstClr val="white"/>
                </a:solidFill>
                <a:effectLst/>
                <a:uLnTx/>
                <a:uFillTx/>
                <a:latin typeface="Calibri" panose="020F0502020204030204"/>
                <a:ea typeface="+mn-ea"/>
                <a:cs typeface="+mn-cs"/>
              </a:rPr>
              <a:t>Lat</a:t>
            </a:r>
            <a:endParaRPr kumimoji="0" lang="it-IT"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white"/>
                </a:solidFill>
                <a:effectLst/>
                <a:uLnTx/>
                <a:uFillTx/>
                <a:latin typeface="Calibri" panose="020F0502020204030204"/>
                <a:ea typeface="+mn-ea"/>
                <a:cs typeface="+mn-cs"/>
              </a:rPr>
              <a:t>50°N</a:t>
            </a:r>
          </a:p>
        </p:txBody>
      </p:sp>
    </p:spTree>
    <p:extLst>
      <p:ext uri="{BB962C8B-B14F-4D97-AF65-F5344CB8AC3E}">
        <p14:creationId xmlns:p14="http://schemas.microsoft.com/office/powerpoint/2010/main" val="2621169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56902484-B41C-47E2-A824-0E195CDAF23B}"/>
              </a:ext>
            </a:extLst>
          </p:cNvPr>
          <p:cNvSpPr txBox="1"/>
          <p:nvPr/>
        </p:nvSpPr>
        <p:spPr>
          <a:xfrm>
            <a:off x="818631" y="980728"/>
            <a:ext cx="5256584" cy="224676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AntiqueOliCom" panose="00000506000000000000" pitchFamily="50" charset="0"/>
                <a:ea typeface="+mn-ea"/>
                <a:cs typeface="+mn-cs"/>
              </a:rPr>
              <a:t>Port </a:t>
            </a:r>
            <a:r>
              <a:rPr kumimoji="0" lang="it-IT" sz="2800" b="0" i="0" u="none" strike="noStrike" kern="1200" cap="none" spc="0" normalizeH="0" baseline="0" noProof="0" dirty="0" err="1">
                <a:ln>
                  <a:noFill/>
                </a:ln>
                <a:solidFill>
                  <a:prstClr val="black"/>
                </a:solidFill>
                <a:effectLst/>
                <a:uLnTx/>
                <a:uFillTx/>
                <a:latin typeface="AntiqueOliCom" panose="00000506000000000000" pitchFamily="50" charset="0"/>
                <a:ea typeface="+mn-ea"/>
                <a:cs typeface="+mn-cs"/>
              </a:rPr>
              <a:t>Menier</a:t>
            </a:r>
            <a:r>
              <a:rPr kumimoji="0" lang="it-IT" sz="2800" b="0" i="0" u="none" strike="noStrike" kern="1200" cap="none" spc="0" normalizeH="0" baseline="0" noProof="0" dirty="0">
                <a:ln>
                  <a:noFill/>
                </a:ln>
                <a:solidFill>
                  <a:prstClr val="black"/>
                </a:solidFill>
                <a:effectLst/>
                <a:uLnTx/>
                <a:uFillTx/>
                <a:latin typeface="Calibri Light" panose="020F0302020204030204"/>
                <a:ea typeface="+mn-ea"/>
                <a:cs typeface="+mn-cs"/>
              </a:rPr>
              <a:t>, in Québec, sull’estuario del fiume San Lorenzo, ridente località turistica (per gente non freddolosa, ovviamente):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Light" panose="020F0302020204030204"/>
                <a:ea typeface="+mn-ea"/>
                <a:cs typeface="+mn-cs"/>
              </a:rPr>
              <a:t>- 10°C a gennaio e 15°C a luglio</a:t>
            </a:r>
          </a:p>
        </p:txBody>
      </p:sp>
      <p:pic>
        <p:nvPicPr>
          <p:cNvPr id="3" name="Immagine 2">
            <a:extLst>
              <a:ext uri="{FF2B5EF4-FFF2-40B4-BE49-F238E27FC236}">
                <a16:creationId xmlns:a16="http://schemas.microsoft.com/office/drawing/2014/main" id="{C4412AA4-58DA-4F17-A926-89EC57381E1B}"/>
              </a:ext>
            </a:extLst>
          </p:cNvPr>
          <p:cNvPicPr>
            <a:picLocks noChangeAspect="1"/>
          </p:cNvPicPr>
          <p:nvPr/>
        </p:nvPicPr>
        <p:blipFill>
          <a:blip r:embed="rId2"/>
          <a:stretch>
            <a:fillRect/>
          </a:stretch>
        </p:blipFill>
        <p:spPr>
          <a:xfrm>
            <a:off x="6744072" y="764704"/>
            <a:ext cx="4581525" cy="3857625"/>
          </a:xfrm>
          <a:prstGeom prst="rect">
            <a:avLst/>
          </a:prstGeom>
        </p:spPr>
      </p:pic>
      <p:pic>
        <p:nvPicPr>
          <p:cNvPr id="4" name="Immagine 3">
            <a:extLst>
              <a:ext uri="{FF2B5EF4-FFF2-40B4-BE49-F238E27FC236}">
                <a16:creationId xmlns:a16="http://schemas.microsoft.com/office/drawing/2014/main" id="{D8C578B7-EBD9-4586-898B-AE88AB5AE29F}"/>
              </a:ext>
            </a:extLst>
          </p:cNvPr>
          <p:cNvPicPr>
            <a:picLocks noChangeAspect="1"/>
          </p:cNvPicPr>
          <p:nvPr/>
        </p:nvPicPr>
        <p:blipFill>
          <a:blip r:embed="rId3"/>
          <a:stretch>
            <a:fillRect/>
          </a:stretch>
        </p:blipFill>
        <p:spPr>
          <a:xfrm>
            <a:off x="917464" y="3227497"/>
            <a:ext cx="3819040" cy="3407759"/>
          </a:xfrm>
          <a:prstGeom prst="rect">
            <a:avLst/>
          </a:prstGeom>
        </p:spPr>
      </p:pic>
      <p:sp>
        <p:nvSpPr>
          <p:cNvPr id="5" name="Freccia in giù 4">
            <a:extLst>
              <a:ext uri="{FF2B5EF4-FFF2-40B4-BE49-F238E27FC236}">
                <a16:creationId xmlns:a16="http://schemas.microsoft.com/office/drawing/2014/main" id="{D0266700-444D-42F4-8E55-CA8400F46E29}"/>
              </a:ext>
            </a:extLst>
          </p:cNvPr>
          <p:cNvSpPr/>
          <p:nvPr/>
        </p:nvSpPr>
        <p:spPr>
          <a:xfrm>
            <a:off x="2693360" y="4270068"/>
            <a:ext cx="267247" cy="4012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Immagine 5">
            <a:extLst>
              <a:ext uri="{FF2B5EF4-FFF2-40B4-BE49-F238E27FC236}">
                <a16:creationId xmlns:a16="http://schemas.microsoft.com/office/drawing/2014/main" id="{9DCF9B42-01EC-476B-A716-8EADAAB7F8C9}"/>
              </a:ext>
            </a:extLst>
          </p:cNvPr>
          <p:cNvPicPr>
            <a:picLocks noChangeAspect="1"/>
          </p:cNvPicPr>
          <p:nvPr/>
        </p:nvPicPr>
        <p:blipFill>
          <a:blip r:embed="rId4"/>
          <a:stretch>
            <a:fillRect/>
          </a:stretch>
        </p:blipFill>
        <p:spPr>
          <a:xfrm>
            <a:off x="4682827" y="4210526"/>
            <a:ext cx="4680520" cy="2527480"/>
          </a:xfrm>
          <a:prstGeom prst="rect">
            <a:avLst/>
          </a:prstGeom>
        </p:spPr>
      </p:pic>
    </p:spTree>
    <p:extLst>
      <p:ext uri="{BB962C8B-B14F-4D97-AF65-F5344CB8AC3E}">
        <p14:creationId xmlns:p14="http://schemas.microsoft.com/office/powerpoint/2010/main" val="2326111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6FA5C00-5CAE-4DEC-843D-AD9CF6D6A2E2}"/>
              </a:ext>
            </a:extLst>
          </p:cNvPr>
          <p:cNvPicPr>
            <a:picLocks noChangeAspect="1"/>
          </p:cNvPicPr>
          <p:nvPr/>
        </p:nvPicPr>
        <p:blipFill>
          <a:blip r:embed="rId2"/>
          <a:stretch>
            <a:fillRect/>
          </a:stretch>
        </p:blipFill>
        <p:spPr>
          <a:xfrm>
            <a:off x="0" y="33337"/>
            <a:ext cx="12192000" cy="6791325"/>
          </a:xfrm>
          <a:prstGeom prst="rect">
            <a:avLst/>
          </a:prstGeom>
        </p:spPr>
      </p:pic>
      <p:sp>
        <p:nvSpPr>
          <p:cNvPr id="3" name="CasellaDiTesto 2">
            <a:extLst>
              <a:ext uri="{FF2B5EF4-FFF2-40B4-BE49-F238E27FC236}">
                <a16:creationId xmlns:a16="http://schemas.microsoft.com/office/drawing/2014/main" id="{7C8BCCD1-F53E-4D6C-93E0-66399FEA6C21}"/>
              </a:ext>
            </a:extLst>
          </p:cNvPr>
          <p:cNvSpPr txBox="1"/>
          <p:nvPr/>
        </p:nvSpPr>
        <p:spPr>
          <a:xfrm>
            <a:off x="5519936" y="260648"/>
            <a:ext cx="6120680"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Cherbourg, in Normandia, ridente località turistica francese, con un inverno particolarmente tiepido (5°C) e un’estate piuttosto fresca (15°C)</a:t>
            </a:r>
          </a:p>
        </p:txBody>
      </p:sp>
    </p:spTree>
    <p:extLst>
      <p:ext uri="{BB962C8B-B14F-4D97-AF65-F5344CB8AC3E}">
        <p14:creationId xmlns:p14="http://schemas.microsoft.com/office/powerpoint/2010/main" val="957710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436864-C36A-4FCD-8EC6-F9F018FF7481}"/>
              </a:ext>
            </a:extLst>
          </p:cNvPr>
          <p:cNvSpPr>
            <a:spLocks noGrp="1"/>
          </p:cNvSpPr>
          <p:nvPr>
            <p:ph type="title"/>
          </p:nvPr>
        </p:nvSpPr>
        <p:spPr/>
        <p:txBody>
          <a:bodyPr/>
          <a:lstStyle/>
          <a:p>
            <a:r>
              <a:rPr lang="it-IT" dirty="0"/>
              <a:t>E anche qui enorme differenza in inverno…</a:t>
            </a:r>
          </a:p>
        </p:txBody>
      </p:sp>
      <p:pic>
        <p:nvPicPr>
          <p:cNvPr id="4" name="Immagine 3">
            <a:extLst>
              <a:ext uri="{FF2B5EF4-FFF2-40B4-BE49-F238E27FC236}">
                <a16:creationId xmlns:a16="http://schemas.microsoft.com/office/drawing/2014/main" id="{1EB126BF-C7FA-4BD4-8095-E90B0481FE84}"/>
              </a:ext>
            </a:extLst>
          </p:cNvPr>
          <p:cNvPicPr>
            <a:picLocks noChangeAspect="1"/>
          </p:cNvPicPr>
          <p:nvPr/>
        </p:nvPicPr>
        <p:blipFill rotWithShape="1">
          <a:blip r:embed="rId2"/>
          <a:srcRect b="5290"/>
          <a:stretch/>
        </p:blipFill>
        <p:spPr>
          <a:xfrm>
            <a:off x="335360" y="1412777"/>
            <a:ext cx="5328592" cy="3524815"/>
          </a:xfrm>
          <a:prstGeom prst="rect">
            <a:avLst/>
          </a:prstGeom>
        </p:spPr>
      </p:pic>
      <p:pic>
        <p:nvPicPr>
          <p:cNvPr id="5" name="Immagine 4">
            <a:extLst>
              <a:ext uri="{FF2B5EF4-FFF2-40B4-BE49-F238E27FC236}">
                <a16:creationId xmlns:a16="http://schemas.microsoft.com/office/drawing/2014/main" id="{F1CD511F-08C5-4921-8815-C284950AD628}"/>
              </a:ext>
            </a:extLst>
          </p:cNvPr>
          <p:cNvPicPr>
            <a:picLocks noChangeAspect="1"/>
          </p:cNvPicPr>
          <p:nvPr/>
        </p:nvPicPr>
        <p:blipFill>
          <a:blip r:embed="rId3"/>
          <a:stretch>
            <a:fillRect/>
          </a:stretch>
        </p:blipFill>
        <p:spPr>
          <a:xfrm>
            <a:off x="6456040" y="1412777"/>
            <a:ext cx="5306218" cy="3524815"/>
          </a:xfrm>
          <a:prstGeom prst="rect">
            <a:avLst/>
          </a:prstGeom>
        </p:spPr>
      </p:pic>
      <p:sp>
        <p:nvSpPr>
          <p:cNvPr id="6" name="CasellaDiTesto 5">
            <a:extLst>
              <a:ext uri="{FF2B5EF4-FFF2-40B4-BE49-F238E27FC236}">
                <a16:creationId xmlns:a16="http://schemas.microsoft.com/office/drawing/2014/main" id="{946E176E-ABFB-4DE5-ACED-17DD36760D3D}"/>
              </a:ext>
            </a:extLst>
          </p:cNvPr>
          <p:cNvSpPr txBox="1"/>
          <p:nvPr/>
        </p:nvSpPr>
        <p:spPr>
          <a:xfrm>
            <a:off x="479376" y="5229200"/>
            <a:ext cx="453650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-10°C in media, con punte di -30°C, fiume e talvolta il mare ghiacciati, con tanto di battelli rompighiaccio</a:t>
            </a:r>
          </a:p>
        </p:txBody>
      </p:sp>
      <p:sp>
        <p:nvSpPr>
          <p:cNvPr id="7" name="CasellaDiTesto 6">
            <a:extLst>
              <a:ext uri="{FF2B5EF4-FFF2-40B4-BE49-F238E27FC236}">
                <a16:creationId xmlns:a16="http://schemas.microsoft.com/office/drawing/2014/main" id="{FCD98FC3-CC2B-4F9B-B2DC-924AA90302F7}"/>
              </a:ext>
            </a:extLst>
          </p:cNvPr>
          <p:cNvSpPr txBox="1"/>
          <p:nvPr/>
        </p:nvSpPr>
        <p:spPr>
          <a:xfrm>
            <a:off x="6456040" y="5301208"/>
            <a:ext cx="518457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5°C in media, neve molto rara, mare e porto mai ghiacciati</a:t>
            </a:r>
          </a:p>
        </p:txBody>
      </p:sp>
    </p:spTree>
    <p:extLst>
      <p:ext uri="{BB962C8B-B14F-4D97-AF65-F5344CB8AC3E}">
        <p14:creationId xmlns:p14="http://schemas.microsoft.com/office/powerpoint/2010/main" val="3018398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BE7A5FC6-B88B-44A2-ACC7-5ABB17191F9D}"/>
              </a:ext>
            </a:extLst>
          </p:cNvPr>
          <p:cNvPicPr>
            <a:picLocks noChangeAspect="1"/>
          </p:cNvPicPr>
          <p:nvPr/>
        </p:nvPicPr>
        <p:blipFill>
          <a:blip r:embed="rId2"/>
          <a:stretch>
            <a:fillRect/>
          </a:stretch>
        </p:blipFill>
        <p:spPr>
          <a:xfrm>
            <a:off x="319100" y="1983178"/>
            <a:ext cx="5308848" cy="3318030"/>
          </a:xfrm>
          <a:prstGeom prst="rect">
            <a:avLst/>
          </a:prstGeom>
        </p:spPr>
      </p:pic>
      <p:pic>
        <p:nvPicPr>
          <p:cNvPr id="3" name="Immagine 2">
            <a:extLst>
              <a:ext uri="{FF2B5EF4-FFF2-40B4-BE49-F238E27FC236}">
                <a16:creationId xmlns:a16="http://schemas.microsoft.com/office/drawing/2014/main" id="{5BA1A15B-1B3E-46E1-8469-2D2196E16BD3}"/>
              </a:ext>
            </a:extLst>
          </p:cNvPr>
          <p:cNvPicPr>
            <a:picLocks noChangeAspect="1"/>
          </p:cNvPicPr>
          <p:nvPr/>
        </p:nvPicPr>
        <p:blipFill>
          <a:blip r:embed="rId3"/>
          <a:stretch>
            <a:fillRect/>
          </a:stretch>
        </p:blipFill>
        <p:spPr>
          <a:xfrm>
            <a:off x="5735960" y="1983178"/>
            <a:ext cx="6381750" cy="4800600"/>
          </a:xfrm>
          <a:prstGeom prst="rect">
            <a:avLst/>
          </a:prstGeom>
        </p:spPr>
      </p:pic>
      <p:sp>
        <p:nvSpPr>
          <p:cNvPr id="4" name="CasellaDiTesto 3">
            <a:extLst>
              <a:ext uri="{FF2B5EF4-FFF2-40B4-BE49-F238E27FC236}">
                <a16:creationId xmlns:a16="http://schemas.microsoft.com/office/drawing/2014/main" id="{AC920C6D-864C-440A-B657-5B16E71B38C0}"/>
              </a:ext>
            </a:extLst>
          </p:cNvPr>
          <p:cNvSpPr txBox="1"/>
          <p:nvPr/>
        </p:nvSpPr>
        <p:spPr>
          <a:xfrm>
            <a:off x="335360" y="476672"/>
            <a:ext cx="5184576"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Napoli, 40° 50’ 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Gennaio: 10°C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Luglio: 22°C</a:t>
            </a:r>
          </a:p>
        </p:txBody>
      </p:sp>
      <p:sp>
        <p:nvSpPr>
          <p:cNvPr id="5" name="CasellaDiTesto 4">
            <a:extLst>
              <a:ext uri="{FF2B5EF4-FFF2-40B4-BE49-F238E27FC236}">
                <a16:creationId xmlns:a16="http://schemas.microsoft.com/office/drawing/2014/main" id="{A7C9612D-8786-4987-9552-6AE2D9373266}"/>
              </a:ext>
            </a:extLst>
          </p:cNvPr>
          <p:cNvSpPr txBox="1"/>
          <p:nvPr/>
        </p:nvSpPr>
        <p:spPr>
          <a:xfrm>
            <a:off x="6933134" y="404664"/>
            <a:ext cx="5184576"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New York, 40° 43’ 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Gennaio: 0°C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Luglio: 24°C</a:t>
            </a:r>
          </a:p>
        </p:txBody>
      </p:sp>
      <p:sp>
        <p:nvSpPr>
          <p:cNvPr id="6" name="Freccia bidirezionale orizzontale 5">
            <a:extLst>
              <a:ext uri="{FF2B5EF4-FFF2-40B4-BE49-F238E27FC236}">
                <a16:creationId xmlns:a16="http://schemas.microsoft.com/office/drawing/2014/main" id="{91EFF9A8-B9DA-458A-A63B-863F2FDDF6E7}"/>
              </a:ext>
            </a:extLst>
          </p:cNvPr>
          <p:cNvSpPr/>
          <p:nvPr/>
        </p:nvSpPr>
        <p:spPr>
          <a:xfrm>
            <a:off x="2872107" y="989149"/>
            <a:ext cx="4032448" cy="36004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asellaDiTesto 6">
            <a:extLst>
              <a:ext uri="{FF2B5EF4-FFF2-40B4-BE49-F238E27FC236}">
                <a16:creationId xmlns:a16="http://schemas.microsoft.com/office/drawing/2014/main" id="{6B85F04A-A98D-42D4-8783-53D64560B26E}"/>
              </a:ext>
            </a:extLst>
          </p:cNvPr>
          <p:cNvSpPr txBox="1"/>
          <p:nvPr/>
        </p:nvSpPr>
        <p:spPr>
          <a:xfrm>
            <a:off x="335360" y="5661248"/>
            <a:ext cx="5184576" cy="954107"/>
          </a:xfrm>
          <a:prstGeom prst="rect">
            <a:avLst/>
          </a:prstGeom>
          <a:solidFill>
            <a:schemeClr val="accent4">
              <a:lumMod val="60000"/>
              <a:lumOff val="4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Stessa latitudine,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sponda differente</a:t>
            </a:r>
          </a:p>
        </p:txBody>
      </p:sp>
    </p:spTree>
    <p:extLst>
      <p:ext uri="{BB962C8B-B14F-4D97-AF65-F5344CB8AC3E}">
        <p14:creationId xmlns:p14="http://schemas.microsoft.com/office/powerpoint/2010/main" val="924828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B376F2AD-8FA5-4E65-B588-0A6E27F37279}"/>
              </a:ext>
            </a:extLst>
          </p:cNvPr>
          <p:cNvPicPr>
            <a:picLocks noChangeAspect="1"/>
          </p:cNvPicPr>
          <p:nvPr/>
        </p:nvPicPr>
        <p:blipFill rotWithShape="1">
          <a:blip r:embed="rId2"/>
          <a:srcRect l="26599" t="651" r="-939" b="-651"/>
          <a:stretch/>
        </p:blipFill>
        <p:spPr>
          <a:xfrm>
            <a:off x="0" y="0"/>
            <a:ext cx="7647384" cy="6957392"/>
          </a:xfrm>
          <a:prstGeom prst="rect">
            <a:avLst/>
          </a:prstGeom>
        </p:spPr>
      </p:pic>
      <p:sp>
        <p:nvSpPr>
          <p:cNvPr id="4" name="CasellaDiTesto 3">
            <a:extLst>
              <a:ext uri="{FF2B5EF4-FFF2-40B4-BE49-F238E27FC236}">
                <a16:creationId xmlns:a16="http://schemas.microsoft.com/office/drawing/2014/main" id="{131F4F47-9835-4C89-8A71-4567FF850083}"/>
              </a:ext>
            </a:extLst>
          </p:cNvPr>
          <p:cNvSpPr txBox="1"/>
          <p:nvPr/>
        </p:nvSpPr>
        <p:spPr>
          <a:xfrm>
            <a:off x="4092929" y="95822"/>
            <a:ext cx="1535998"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4800" b="0" i="0" u="none" strike="noStrike" kern="1200" cap="none" spc="0" normalizeH="0" baseline="0" noProof="0" dirty="0">
                <a:ln>
                  <a:noFill/>
                </a:ln>
                <a:solidFill>
                  <a:prstClr val="black"/>
                </a:solidFill>
                <a:effectLst/>
                <a:uLnTx/>
                <a:uFillTx/>
                <a:latin typeface="Calibri" panose="020F0502020204030204"/>
                <a:ea typeface="+mn-ea"/>
                <a:cs typeface="+mn-cs"/>
              </a:rPr>
              <a:t>-12°C</a:t>
            </a:r>
          </a:p>
        </p:txBody>
      </p:sp>
      <p:sp>
        <p:nvSpPr>
          <p:cNvPr id="5" name="CasellaDiTesto 4">
            <a:extLst>
              <a:ext uri="{FF2B5EF4-FFF2-40B4-BE49-F238E27FC236}">
                <a16:creationId xmlns:a16="http://schemas.microsoft.com/office/drawing/2014/main" id="{7CF1600A-4BB8-4CDA-8E26-A4DEA0B22B5E}"/>
              </a:ext>
            </a:extLst>
          </p:cNvPr>
          <p:cNvSpPr txBox="1"/>
          <p:nvPr/>
        </p:nvSpPr>
        <p:spPr>
          <a:xfrm>
            <a:off x="6863632" y="377197"/>
            <a:ext cx="1653017"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4800" b="0" i="0" u="none" strike="noStrike" kern="1200" cap="none" spc="0" normalizeH="0" baseline="0" noProof="0" dirty="0">
                <a:ln>
                  <a:noFill/>
                </a:ln>
                <a:solidFill>
                  <a:prstClr val="black"/>
                </a:solidFill>
                <a:effectLst/>
                <a:uLnTx/>
                <a:uFillTx/>
                <a:latin typeface="Calibri" panose="020F0502020204030204"/>
                <a:ea typeface="+mn-ea"/>
                <a:cs typeface="+mn-cs"/>
              </a:rPr>
              <a:t>+25°C</a:t>
            </a:r>
          </a:p>
        </p:txBody>
      </p:sp>
      <p:pic>
        <p:nvPicPr>
          <p:cNvPr id="6" name="Immagine 5">
            <a:extLst>
              <a:ext uri="{FF2B5EF4-FFF2-40B4-BE49-F238E27FC236}">
                <a16:creationId xmlns:a16="http://schemas.microsoft.com/office/drawing/2014/main" id="{DFDD3BA4-6E3F-446F-B5C4-AB39DEE96FBF}"/>
              </a:ext>
            </a:extLst>
          </p:cNvPr>
          <p:cNvPicPr>
            <a:picLocks noChangeAspect="1"/>
          </p:cNvPicPr>
          <p:nvPr/>
        </p:nvPicPr>
        <p:blipFill rotWithShape="1">
          <a:blip r:embed="rId3"/>
          <a:srcRect l="13518" t="27416" r="10380" b="25795"/>
          <a:stretch/>
        </p:blipFill>
        <p:spPr>
          <a:xfrm>
            <a:off x="4185103" y="926818"/>
            <a:ext cx="1443824" cy="887666"/>
          </a:xfrm>
          <a:prstGeom prst="rect">
            <a:avLst/>
          </a:prstGeom>
        </p:spPr>
      </p:pic>
      <p:pic>
        <p:nvPicPr>
          <p:cNvPr id="7" name="Immagine 6">
            <a:extLst>
              <a:ext uri="{FF2B5EF4-FFF2-40B4-BE49-F238E27FC236}">
                <a16:creationId xmlns:a16="http://schemas.microsoft.com/office/drawing/2014/main" id="{87D5A311-23D7-4D28-B74B-54C7D0E6E7C7}"/>
              </a:ext>
            </a:extLst>
          </p:cNvPr>
          <p:cNvPicPr>
            <a:picLocks noChangeAspect="1"/>
          </p:cNvPicPr>
          <p:nvPr/>
        </p:nvPicPr>
        <p:blipFill rotWithShape="1">
          <a:blip r:embed="rId4"/>
          <a:srcRect l="31501" r="8700"/>
          <a:stretch/>
        </p:blipFill>
        <p:spPr>
          <a:xfrm>
            <a:off x="6040495" y="0"/>
            <a:ext cx="6151505" cy="6858000"/>
          </a:xfrm>
          <a:prstGeom prst="rect">
            <a:avLst/>
          </a:prstGeom>
        </p:spPr>
      </p:pic>
      <p:sp>
        <p:nvSpPr>
          <p:cNvPr id="8" name="CasellaDiTesto 7">
            <a:extLst>
              <a:ext uri="{FF2B5EF4-FFF2-40B4-BE49-F238E27FC236}">
                <a16:creationId xmlns:a16="http://schemas.microsoft.com/office/drawing/2014/main" id="{EC79148B-4888-46E2-96E7-01E77FC654FD}"/>
              </a:ext>
            </a:extLst>
          </p:cNvPr>
          <p:cNvSpPr txBox="1"/>
          <p:nvPr/>
        </p:nvSpPr>
        <p:spPr>
          <a:xfrm>
            <a:off x="6040495" y="79677"/>
            <a:ext cx="1653017"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4800" b="0" i="0" u="none" strike="noStrike" kern="1200" cap="none" spc="0" normalizeH="0" baseline="0" noProof="0" dirty="0">
                <a:ln>
                  <a:noFill/>
                </a:ln>
                <a:solidFill>
                  <a:prstClr val="black"/>
                </a:solidFill>
                <a:effectLst/>
                <a:uLnTx/>
                <a:uFillTx/>
                <a:latin typeface="Calibri" panose="020F0502020204030204"/>
                <a:ea typeface="+mn-ea"/>
                <a:cs typeface="+mn-cs"/>
              </a:rPr>
              <a:t>+12°C</a:t>
            </a:r>
          </a:p>
        </p:txBody>
      </p:sp>
      <p:pic>
        <p:nvPicPr>
          <p:cNvPr id="10" name="Immagine 9">
            <a:extLst>
              <a:ext uri="{FF2B5EF4-FFF2-40B4-BE49-F238E27FC236}">
                <a16:creationId xmlns:a16="http://schemas.microsoft.com/office/drawing/2014/main" id="{2663839D-6AF8-44AD-A53D-DB3A4E27B9E3}"/>
              </a:ext>
            </a:extLst>
          </p:cNvPr>
          <p:cNvPicPr>
            <a:picLocks noChangeAspect="1"/>
          </p:cNvPicPr>
          <p:nvPr/>
        </p:nvPicPr>
        <p:blipFill rotWithShape="1">
          <a:blip r:embed="rId5"/>
          <a:srcRect l="4640" t="21272" r="4640" b="22785"/>
          <a:stretch/>
        </p:blipFill>
        <p:spPr>
          <a:xfrm>
            <a:off x="6040495" y="910674"/>
            <a:ext cx="1439458" cy="887666"/>
          </a:xfrm>
          <a:prstGeom prst="rect">
            <a:avLst/>
          </a:prstGeom>
        </p:spPr>
      </p:pic>
      <p:sp>
        <p:nvSpPr>
          <p:cNvPr id="3" name="CasellaDiTesto 2">
            <a:extLst>
              <a:ext uri="{FF2B5EF4-FFF2-40B4-BE49-F238E27FC236}">
                <a16:creationId xmlns:a16="http://schemas.microsoft.com/office/drawing/2014/main" id="{437B2356-3E19-4C13-B61B-1E4E39C3B10F}"/>
              </a:ext>
            </a:extLst>
          </p:cNvPr>
          <p:cNvSpPr txBox="1"/>
          <p:nvPr/>
        </p:nvSpPr>
        <p:spPr>
          <a:xfrm>
            <a:off x="3863752" y="2060848"/>
            <a:ext cx="2114862"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Consumo di energia: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13.854 kWh/anno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Pro capite</a:t>
            </a:r>
          </a:p>
        </p:txBody>
      </p:sp>
      <p:sp>
        <p:nvSpPr>
          <p:cNvPr id="11" name="CasellaDiTesto 10">
            <a:extLst>
              <a:ext uri="{FF2B5EF4-FFF2-40B4-BE49-F238E27FC236}">
                <a16:creationId xmlns:a16="http://schemas.microsoft.com/office/drawing/2014/main" id="{6ADD6E49-6C20-46A4-850D-C60C32B1EB90}"/>
              </a:ext>
            </a:extLst>
          </p:cNvPr>
          <p:cNvSpPr txBox="1"/>
          <p:nvPr/>
        </p:nvSpPr>
        <p:spPr>
          <a:xfrm>
            <a:off x="5928337" y="5300995"/>
            <a:ext cx="2114862"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Consumo di energia: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4961 kWh/anno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Pro capite</a:t>
            </a:r>
          </a:p>
        </p:txBody>
      </p:sp>
      <p:sp>
        <p:nvSpPr>
          <p:cNvPr id="9" name="CasellaDiTesto 8">
            <a:extLst>
              <a:ext uri="{FF2B5EF4-FFF2-40B4-BE49-F238E27FC236}">
                <a16:creationId xmlns:a16="http://schemas.microsoft.com/office/drawing/2014/main" id="{BE1E63D9-F4C5-48EE-B9F8-EC706F2722DB}"/>
              </a:ext>
            </a:extLst>
          </p:cNvPr>
          <p:cNvSpPr txBox="1"/>
          <p:nvPr/>
        </p:nvSpPr>
        <p:spPr>
          <a:xfrm>
            <a:off x="10776520" y="5726760"/>
            <a:ext cx="1296144"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Italia?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4703 kWh/anno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rPr>
              <a:t>Pro capite</a:t>
            </a:r>
          </a:p>
        </p:txBody>
      </p:sp>
    </p:spTree>
    <p:extLst>
      <p:ext uri="{BB962C8B-B14F-4D97-AF65-F5344CB8AC3E}">
        <p14:creationId xmlns:p14="http://schemas.microsoft.com/office/powerpoint/2010/main" val="2995101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7A5E773-5C69-4527-92CC-DC1110B02FB0}"/>
              </a:ext>
            </a:extLst>
          </p:cNvPr>
          <p:cNvPicPr>
            <a:picLocks noChangeAspect="1"/>
          </p:cNvPicPr>
          <p:nvPr/>
        </p:nvPicPr>
        <p:blipFill>
          <a:blip r:embed="rId2"/>
          <a:stretch>
            <a:fillRect/>
          </a:stretch>
        </p:blipFill>
        <p:spPr>
          <a:xfrm>
            <a:off x="1905000" y="0"/>
            <a:ext cx="10287000" cy="6858000"/>
          </a:xfrm>
          <a:prstGeom prst="rect">
            <a:avLst/>
          </a:prstGeom>
        </p:spPr>
      </p:pic>
      <p:sp>
        <p:nvSpPr>
          <p:cNvPr id="3" name="CasellaDiTesto 2">
            <a:extLst>
              <a:ext uri="{FF2B5EF4-FFF2-40B4-BE49-F238E27FC236}">
                <a16:creationId xmlns:a16="http://schemas.microsoft.com/office/drawing/2014/main" id="{4C409B7C-C805-4FAC-957B-AE5532665B29}"/>
              </a:ext>
            </a:extLst>
          </p:cNvPr>
          <p:cNvSpPr txBox="1"/>
          <p:nvPr/>
        </p:nvSpPr>
        <p:spPr>
          <a:xfrm>
            <a:off x="263352" y="332656"/>
            <a:ext cx="5472608" cy="45243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prstClr val="black"/>
                </a:solidFill>
                <a:effectLst/>
                <a:uLnTx/>
                <a:uFillTx/>
                <a:latin typeface="Calibri" panose="020F0502020204030204"/>
                <a:ea typeface="+mn-ea"/>
                <a:cs typeface="+mn-cs"/>
              </a:rPr>
              <a:t>Come si spiega che ci sia una così grande </a:t>
            </a:r>
            <a:r>
              <a:rPr kumimoji="0" lang="it-IT" sz="3200" b="0" i="0" u="none" strike="noStrike" kern="1200" cap="none" spc="0" normalizeH="0" baseline="0" noProof="0" dirty="0">
                <a:ln>
                  <a:noFill/>
                </a:ln>
                <a:solidFill>
                  <a:prstClr val="black"/>
                </a:solidFill>
                <a:effectLst/>
                <a:uLnTx/>
                <a:uFillTx/>
                <a:latin typeface="AntiqueOliCom" panose="00000506000000000000" pitchFamily="50" charset="0"/>
                <a:ea typeface="+mn-ea"/>
                <a:cs typeface="+mn-cs"/>
              </a:rPr>
              <a:t>differenza</a:t>
            </a:r>
            <a:r>
              <a:rPr kumimoji="0" lang="it-IT" sz="3200" b="0" i="0" u="none" strike="noStrike" kern="1200" cap="none" spc="0" normalizeH="0" baseline="0" noProof="0" dirty="0">
                <a:ln>
                  <a:noFill/>
                </a:ln>
                <a:solidFill>
                  <a:prstClr val="black"/>
                </a:solidFill>
                <a:effectLst/>
                <a:uLnTx/>
                <a:uFillTx/>
                <a:latin typeface="Calibri" panose="020F0502020204030204"/>
                <a:ea typeface="+mn-ea"/>
                <a:cs typeface="+mn-cs"/>
              </a:rPr>
              <a:t> di temperatura fra la costa orientale del continente americano e quella occidentale europea, se si affacciano sullo </a:t>
            </a:r>
            <a:r>
              <a:rPr kumimoji="0" lang="it-IT" sz="3200" b="0" i="0" u="none" strike="noStrike" kern="1200" cap="none" spc="0" normalizeH="0" baseline="0" noProof="0" dirty="0">
                <a:ln>
                  <a:noFill/>
                </a:ln>
                <a:solidFill>
                  <a:prstClr val="black"/>
                </a:solidFill>
                <a:effectLst/>
                <a:uLnTx/>
                <a:uFillTx/>
                <a:latin typeface="AntiqueOliCom" panose="00000506000000000000" pitchFamily="50" charset="0"/>
                <a:ea typeface="+mn-ea"/>
                <a:cs typeface="+mn-cs"/>
              </a:rPr>
              <a:t>stesso</a:t>
            </a:r>
            <a:r>
              <a:rPr kumimoji="0" lang="it-IT" sz="3200" b="0" i="0" u="none" strike="noStrike" kern="1200" cap="none" spc="0" normalizeH="0" baseline="0" noProof="0" dirty="0">
                <a:ln>
                  <a:noFill/>
                </a:ln>
                <a:solidFill>
                  <a:prstClr val="black"/>
                </a:solidFill>
                <a:effectLst/>
                <a:uLnTx/>
                <a:uFillTx/>
                <a:latin typeface="Calibri" panose="020F0502020204030204"/>
                <a:ea typeface="+mn-ea"/>
                <a:cs typeface="+mn-cs"/>
              </a:rPr>
              <a:t> identico oceano?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prstClr val="black"/>
                </a:solidFill>
                <a:effectLst/>
                <a:uLnTx/>
                <a:uFillTx/>
                <a:latin typeface="Calibri" panose="020F0502020204030204"/>
                <a:ea typeface="+mn-ea"/>
                <a:cs typeface="+mn-cs"/>
              </a:rPr>
              <a:t>Chi fornisce tutto questo calore ai paesi atlantici europei?</a:t>
            </a:r>
          </a:p>
        </p:txBody>
      </p:sp>
    </p:spTree>
    <p:extLst>
      <p:ext uri="{BB962C8B-B14F-4D97-AF65-F5344CB8AC3E}">
        <p14:creationId xmlns:p14="http://schemas.microsoft.com/office/powerpoint/2010/main" val="253619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E950E11-E019-4DB2-9C96-9634743B5A1A}"/>
              </a:ext>
            </a:extLst>
          </p:cNvPr>
          <p:cNvPicPr>
            <a:picLocks noChangeAspect="1"/>
          </p:cNvPicPr>
          <p:nvPr/>
        </p:nvPicPr>
        <p:blipFill>
          <a:blip r:embed="rId2"/>
          <a:stretch>
            <a:fillRect/>
          </a:stretch>
        </p:blipFill>
        <p:spPr>
          <a:xfrm>
            <a:off x="0" y="44624"/>
            <a:ext cx="8875603" cy="6858000"/>
          </a:xfrm>
          <a:prstGeom prst="rect">
            <a:avLst/>
          </a:prstGeom>
        </p:spPr>
      </p:pic>
      <p:sp>
        <p:nvSpPr>
          <p:cNvPr id="3" name="CasellaDiTesto 2">
            <a:extLst>
              <a:ext uri="{FF2B5EF4-FFF2-40B4-BE49-F238E27FC236}">
                <a16:creationId xmlns:a16="http://schemas.microsoft.com/office/drawing/2014/main" id="{80316C6A-247A-4417-879B-70AECF499DB8}"/>
              </a:ext>
            </a:extLst>
          </p:cNvPr>
          <p:cNvSpPr txBox="1"/>
          <p:nvPr/>
        </p:nvSpPr>
        <p:spPr>
          <a:xfrm>
            <a:off x="8875603" y="836712"/>
            <a:ext cx="3316397" cy="440120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La risposta è semplice: c’è un’evidente differenza di temperatura fra le acque dell’Atlantico occidentale e di quello orientale: a volte anche di 12-13°C…</a:t>
            </a:r>
          </a:p>
        </p:txBody>
      </p:sp>
    </p:spTree>
    <p:extLst>
      <p:ext uri="{BB962C8B-B14F-4D97-AF65-F5344CB8AC3E}">
        <p14:creationId xmlns:p14="http://schemas.microsoft.com/office/powerpoint/2010/main" val="1037680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2722D76-534D-4EFC-870C-1B08E0F15210}"/>
              </a:ext>
            </a:extLst>
          </p:cNvPr>
          <p:cNvPicPr>
            <a:picLocks noChangeAspect="1"/>
          </p:cNvPicPr>
          <p:nvPr/>
        </p:nvPicPr>
        <p:blipFill>
          <a:blip r:embed="rId2"/>
          <a:stretch>
            <a:fillRect/>
          </a:stretch>
        </p:blipFill>
        <p:spPr>
          <a:xfrm>
            <a:off x="1068371" y="0"/>
            <a:ext cx="10055258" cy="6858000"/>
          </a:xfrm>
          <a:prstGeom prst="rect">
            <a:avLst/>
          </a:prstGeom>
        </p:spPr>
      </p:pic>
      <p:sp>
        <p:nvSpPr>
          <p:cNvPr id="3" name="Freccia in giù 2">
            <a:extLst>
              <a:ext uri="{FF2B5EF4-FFF2-40B4-BE49-F238E27FC236}">
                <a16:creationId xmlns:a16="http://schemas.microsoft.com/office/drawing/2014/main" id="{0BDC600C-53BA-4BAE-9134-7ADA37835AA2}"/>
              </a:ext>
            </a:extLst>
          </p:cNvPr>
          <p:cNvSpPr/>
          <p:nvPr/>
        </p:nvSpPr>
        <p:spPr>
          <a:xfrm rot="12860747">
            <a:off x="3281931" y="3791198"/>
            <a:ext cx="299904" cy="12829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ccia in giù 4">
            <a:extLst>
              <a:ext uri="{FF2B5EF4-FFF2-40B4-BE49-F238E27FC236}">
                <a16:creationId xmlns:a16="http://schemas.microsoft.com/office/drawing/2014/main" id="{17E64304-7277-4113-A90D-04880A137A11}"/>
              </a:ext>
            </a:extLst>
          </p:cNvPr>
          <p:cNvSpPr/>
          <p:nvPr/>
        </p:nvSpPr>
        <p:spPr>
          <a:xfrm rot="14998315">
            <a:off x="4421691" y="2935693"/>
            <a:ext cx="299904" cy="12829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ccia in giù 5">
            <a:extLst>
              <a:ext uri="{FF2B5EF4-FFF2-40B4-BE49-F238E27FC236}">
                <a16:creationId xmlns:a16="http://schemas.microsoft.com/office/drawing/2014/main" id="{76E93FC0-781E-4344-ADB8-EFDC9F56F3B2}"/>
              </a:ext>
            </a:extLst>
          </p:cNvPr>
          <p:cNvSpPr/>
          <p:nvPr/>
        </p:nvSpPr>
        <p:spPr>
          <a:xfrm rot="15775140">
            <a:off x="5946048" y="2644361"/>
            <a:ext cx="299904" cy="12829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ccia in giù 6">
            <a:extLst>
              <a:ext uri="{FF2B5EF4-FFF2-40B4-BE49-F238E27FC236}">
                <a16:creationId xmlns:a16="http://schemas.microsoft.com/office/drawing/2014/main" id="{2C3AC882-7A5B-41FC-B7AE-8FB338A95B45}"/>
              </a:ext>
            </a:extLst>
          </p:cNvPr>
          <p:cNvSpPr/>
          <p:nvPr/>
        </p:nvSpPr>
        <p:spPr>
          <a:xfrm rot="13612698">
            <a:off x="7171835" y="2027181"/>
            <a:ext cx="299904" cy="12829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ccia in giù 7">
            <a:extLst>
              <a:ext uri="{FF2B5EF4-FFF2-40B4-BE49-F238E27FC236}">
                <a16:creationId xmlns:a16="http://schemas.microsoft.com/office/drawing/2014/main" id="{11B9C47B-FDF2-444D-AB50-46C992B89B04}"/>
              </a:ext>
            </a:extLst>
          </p:cNvPr>
          <p:cNvSpPr/>
          <p:nvPr/>
        </p:nvSpPr>
        <p:spPr>
          <a:xfrm rot="14613244">
            <a:off x="8374528" y="1263251"/>
            <a:ext cx="299904" cy="12829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ccia in giù 8">
            <a:extLst>
              <a:ext uri="{FF2B5EF4-FFF2-40B4-BE49-F238E27FC236}">
                <a16:creationId xmlns:a16="http://schemas.microsoft.com/office/drawing/2014/main" id="{1ACE65E1-969E-44BA-99D2-0A0A69D6B64F}"/>
              </a:ext>
            </a:extLst>
          </p:cNvPr>
          <p:cNvSpPr/>
          <p:nvPr/>
        </p:nvSpPr>
        <p:spPr>
          <a:xfrm rot="550329">
            <a:off x="6069594" y="1404555"/>
            <a:ext cx="299904" cy="12829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ccia in giù 9">
            <a:extLst>
              <a:ext uri="{FF2B5EF4-FFF2-40B4-BE49-F238E27FC236}">
                <a16:creationId xmlns:a16="http://schemas.microsoft.com/office/drawing/2014/main" id="{C854F988-5A4E-4F01-8986-C39AD772CA78}"/>
              </a:ext>
            </a:extLst>
          </p:cNvPr>
          <p:cNvSpPr/>
          <p:nvPr/>
        </p:nvSpPr>
        <p:spPr>
          <a:xfrm rot="1844508">
            <a:off x="7452158" y="554130"/>
            <a:ext cx="299904" cy="12829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ccia in giù 10">
            <a:extLst>
              <a:ext uri="{FF2B5EF4-FFF2-40B4-BE49-F238E27FC236}">
                <a16:creationId xmlns:a16="http://schemas.microsoft.com/office/drawing/2014/main" id="{6F23FA4E-4E13-4B5A-888F-BB387EACEE08}"/>
              </a:ext>
            </a:extLst>
          </p:cNvPr>
          <p:cNvSpPr/>
          <p:nvPr/>
        </p:nvSpPr>
        <p:spPr>
          <a:xfrm rot="4498459">
            <a:off x="5044980" y="2190708"/>
            <a:ext cx="299904" cy="12829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asellaDiTesto 11">
            <a:extLst>
              <a:ext uri="{FF2B5EF4-FFF2-40B4-BE49-F238E27FC236}">
                <a16:creationId xmlns:a16="http://schemas.microsoft.com/office/drawing/2014/main" id="{7C3BAE9F-833D-45B9-A0AC-9392465EE14E}"/>
              </a:ext>
            </a:extLst>
          </p:cNvPr>
          <p:cNvSpPr txBox="1"/>
          <p:nvPr/>
        </p:nvSpPr>
        <p:spPr>
          <a:xfrm>
            <a:off x="1343472" y="4862590"/>
            <a:ext cx="191623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Corrente del Golfo</a:t>
            </a:r>
          </a:p>
        </p:txBody>
      </p:sp>
      <p:sp>
        <p:nvSpPr>
          <p:cNvPr id="13" name="CasellaDiTesto 12">
            <a:extLst>
              <a:ext uri="{FF2B5EF4-FFF2-40B4-BE49-F238E27FC236}">
                <a16:creationId xmlns:a16="http://schemas.microsoft.com/office/drawing/2014/main" id="{3AB6A0F2-11B2-4D96-B77A-9A7B01249762}"/>
              </a:ext>
            </a:extLst>
          </p:cNvPr>
          <p:cNvSpPr txBox="1"/>
          <p:nvPr/>
        </p:nvSpPr>
        <p:spPr>
          <a:xfrm>
            <a:off x="5254393" y="1004737"/>
            <a:ext cx="224818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Corrente del Labrador</a:t>
            </a:r>
          </a:p>
        </p:txBody>
      </p:sp>
      <p:sp>
        <p:nvSpPr>
          <p:cNvPr id="14" name="Freccia in giù 13">
            <a:extLst>
              <a:ext uri="{FF2B5EF4-FFF2-40B4-BE49-F238E27FC236}">
                <a16:creationId xmlns:a16="http://schemas.microsoft.com/office/drawing/2014/main" id="{899C90A0-7CEA-426B-841D-82B8B35701A5}"/>
              </a:ext>
            </a:extLst>
          </p:cNvPr>
          <p:cNvSpPr/>
          <p:nvPr/>
        </p:nvSpPr>
        <p:spPr>
          <a:xfrm rot="12540771">
            <a:off x="9243552" y="270881"/>
            <a:ext cx="299904" cy="12829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asellaDiTesto 3">
            <a:extLst>
              <a:ext uri="{FF2B5EF4-FFF2-40B4-BE49-F238E27FC236}">
                <a16:creationId xmlns:a16="http://schemas.microsoft.com/office/drawing/2014/main" id="{1E544246-53DD-4E02-96C4-A796C277EF6F}"/>
              </a:ext>
            </a:extLst>
          </p:cNvPr>
          <p:cNvSpPr txBox="1"/>
          <p:nvPr/>
        </p:nvSpPr>
        <p:spPr>
          <a:xfrm>
            <a:off x="1555753" y="88991"/>
            <a:ext cx="6031779"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prstClr val="black"/>
                </a:solidFill>
                <a:effectLst/>
                <a:uLnTx/>
                <a:uFillTx/>
                <a:latin typeface="Calibri" panose="020F0502020204030204"/>
                <a:ea typeface="+mn-ea"/>
                <a:cs typeface="+mn-cs"/>
              </a:rPr>
              <a:t>Merito della Corrente del Golfo</a:t>
            </a:r>
          </a:p>
        </p:txBody>
      </p:sp>
    </p:spTree>
    <p:extLst>
      <p:ext uri="{BB962C8B-B14F-4D97-AF65-F5344CB8AC3E}">
        <p14:creationId xmlns:p14="http://schemas.microsoft.com/office/powerpoint/2010/main" val="2600561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ABC9F14-F87C-4DC9-8F1E-DA09EE6716B7}"/>
              </a:ext>
            </a:extLst>
          </p:cNvPr>
          <p:cNvSpPr txBox="1"/>
          <p:nvPr/>
        </p:nvSpPr>
        <p:spPr>
          <a:xfrm>
            <a:off x="839416" y="260648"/>
            <a:ext cx="1058517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4800" b="0" i="0" u="none" strike="noStrike" kern="1200" cap="none" spc="0" normalizeH="0" baseline="0" noProof="0" dirty="0">
                <a:ln>
                  <a:noFill/>
                </a:ln>
                <a:solidFill>
                  <a:prstClr val="black"/>
                </a:solidFill>
                <a:effectLst/>
                <a:uLnTx/>
                <a:uFillTx/>
                <a:latin typeface="Calibri Light" panose="020F0302020204030204"/>
                <a:ea typeface="+mn-ea"/>
                <a:cs typeface="+mn-cs"/>
              </a:rPr>
              <a:t>Un milione di centrali nucleari</a:t>
            </a:r>
          </a:p>
        </p:txBody>
      </p:sp>
      <p:sp>
        <p:nvSpPr>
          <p:cNvPr id="4" name="CasellaDiTesto 3">
            <a:extLst>
              <a:ext uri="{FF2B5EF4-FFF2-40B4-BE49-F238E27FC236}">
                <a16:creationId xmlns:a16="http://schemas.microsoft.com/office/drawing/2014/main" id="{9E37C585-7A0E-4B87-9BA3-31A6E2DB1B33}"/>
              </a:ext>
            </a:extLst>
          </p:cNvPr>
          <p:cNvSpPr txBox="1"/>
          <p:nvPr/>
        </p:nvSpPr>
        <p:spPr>
          <a:xfrm>
            <a:off x="407369" y="1196752"/>
            <a:ext cx="7344815" cy="48320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Light" panose="020F0302020204030204"/>
                <a:ea typeface="+mn-ea"/>
                <a:cs typeface="+mn-cs"/>
              </a:rPr>
              <a:t>La quantità di </a:t>
            </a:r>
            <a:r>
              <a:rPr kumimoji="0" lang="it-IT" sz="2800" b="0" i="0" u="none" strike="noStrike" kern="1200" cap="none" spc="0" normalizeH="0" baseline="0" noProof="0" dirty="0">
                <a:ln>
                  <a:noFill/>
                </a:ln>
                <a:solidFill>
                  <a:prstClr val="black"/>
                </a:solidFill>
                <a:effectLst/>
                <a:uLnTx/>
                <a:uFillTx/>
                <a:latin typeface="Amasis MT Pro Black" panose="020B0604020202020204" pitchFamily="18" charset="0"/>
                <a:ea typeface="+mn-ea"/>
                <a:cs typeface="+mn-cs"/>
              </a:rPr>
              <a:t>calore</a:t>
            </a:r>
            <a:r>
              <a:rPr kumimoji="0" lang="it-IT" sz="2800" b="0" i="0" u="none" strike="noStrike" kern="1200" cap="none" spc="0" normalizeH="0" baseline="0" noProof="0" dirty="0">
                <a:ln>
                  <a:noFill/>
                </a:ln>
                <a:solidFill>
                  <a:prstClr val="black"/>
                </a:solidFill>
                <a:effectLst/>
                <a:uLnTx/>
                <a:uFillTx/>
                <a:latin typeface="Calibri Light" panose="020F0302020204030204"/>
                <a:ea typeface="+mn-ea"/>
                <a:cs typeface="+mn-cs"/>
              </a:rPr>
              <a:t> che la Corrente del Golfo trasporta dal Golfo del Messico è impressionante: è pari a quella prodotta da </a:t>
            </a:r>
            <a:r>
              <a:rPr kumimoji="0" lang="it-IT" sz="2800" b="0" i="0" u="none" strike="noStrike" kern="1200" cap="none" spc="0" normalizeH="0" baseline="0" noProof="0" dirty="0">
                <a:ln>
                  <a:noFill/>
                </a:ln>
                <a:solidFill>
                  <a:prstClr val="black"/>
                </a:solidFill>
                <a:effectLst/>
                <a:uLnTx/>
                <a:uFillTx/>
                <a:latin typeface="Amasis MT Pro Black" panose="02040A04050005020304" pitchFamily="18" charset="0"/>
                <a:ea typeface="+mn-ea"/>
                <a:cs typeface="+mn-cs"/>
              </a:rPr>
              <a:t>un milione di centrali nucleari </a:t>
            </a:r>
            <a:r>
              <a:rPr kumimoji="0" lang="it-IT" sz="2800" b="0" i="0" u="none" strike="noStrike" kern="1200" cap="none" spc="0" normalizeH="0" baseline="0" noProof="0" dirty="0">
                <a:ln>
                  <a:noFill/>
                </a:ln>
                <a:solidFill>
                  <a:prstClr val="black"/>
                </a:solidFill>
                <a:effectLst/>
                <a:uLnTx/>
                <a:uFillTx/>
                <a:latin typeface="Calibri Light" panose="020F0302020204030204"/>
                <a:ea typeface="+mn-ea"/>
                <a:cs typeface="+mn-cs"/>
              </a:rPr>
              <a:t>della potenza di quella di Chernobyl. Senza tale enorme quantità di calore, il clima di gran parte dell’Europa sarebbe identico a quello della costa orientale del Canada e degli Stati Uniti, quindi molto più freddo. La penisola Scandinava sarebbe coperta da ghiacciai perenni e le stesse isole britanniche sarebbero dei pezzi di ghiaccio, come la Groenlandia.</a:t>
            </a:r>
          </a:p>
        </p:txBody>
      </p:sp>
      <p:pic>
        <p:nvPicPr>
          <p:cNvPr id="2" name="Immagine 1">
            <a:extLst>
              <a:ext uri="{FF2B5EF4-FFF2-40B4-BE49-F238E27FC236}">
                <a16:creationId xmlns:a16="http://schemas.microsoft.com/office/drawing/2014/main" id="{1F1EA8D1-1C6B-4680-8658-74546FBE1D06}"/>
              </a:ext>
            </a:extLst>
          </p:cNvPr>
          <p:cNvPicPr>
            <a:picLocks noChangeAspect="1"/>
          </p:cNvPicPr>
          <p:nvPr/>
        </p:nvPicPr>
        <p:blipFill rotWithShape="1">
          <a:blip r:embed="rId2"/>
          <a:srcRect l="15719"/>
          <a:stretch/>
        </p:blipFill>
        <p:spPr>
          <a:xfrm>
            <a:off x="8184232" y="1628800"/>
            <a:ext cx="3861048" cy="4581128"/>
          </a:xfrm>
          <a:prstGeom prst="rect">
            <a:avLst/>
          </a:prstGeom>
        </p:spPr>
      </p:pic>
    </p:spTree>
    <p:extLst>
      <p:ext uri="{BB962C8B-B14F-4D97-AF65-F5344CB8AC3E}">
        <p14:creationId xmlns:p14="http://schemas.microsoft.com/office/powerpoint/2010/main" val="899625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5D9CFAE0-592F-4B44-908A-057D6E6FB75E}"/>
              </a:ext>
            </a:extLst>
          </p:cNvPr>
          <p:cNvPicPr>
            <a:picLocks noChangeAspect="1"/>
          </p:cNvPicPr>
          <p:nvPr/>
        </p:nvPicPr>
        <p:blipFill rotWithShape="1">
          <a:blip r:embed="rId2"/>
          <a:srcRect r="1655" b="5326"/>
          <a:stretch/>
        </p:blipFill>
        <p:spPr>
          <a:xfrm>
            <a:off x="0" y="-139950"/>
            <a:ext cx="10421851" cy="699795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1CC9FCFF-2C24-4827-913C-6B8FD5AA7698}"/>
              </a:ext>
            </a:extLst>
          </p:cNvPr>
          <p:cNvSpPr txBox="1"/>
          <p:nvPr/>
        </p:nvSpPr>
        <p:spPr>
          <a:xfrm>
            <a:off x="7531610" y="365125"/>
            <a:ext cx="3822189" cy="1899912"/>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panose="020F0302020204030204"/>
                <a:ea typeface="+mn-ea"/>
                <a:cs typeface="+mn-cs"/>
              </a:rPr>
              <a:t>Clyde River, un villaggio glaciale</a:t>
            </a:r>
          </a:p>
        </p:txBody>
      </p:sp>
      <p:sp>
        <p:nvSpPr>
          <p:cNvPr id="3" name="CasellaDiTesto 2">
            <a:extLst>
              <a:ext uri="{FF2B5EF4-FFF2-40B4-BE49-F238E27FC236}">
                <a16:creationId xmlns:a16="http://schemas.microsoft.com/office/drawing/2014/main" id="{11CF3215-6295-4FC9-8C7D-238A7EA0A4B0}"/>
              </a:ext>
            </a:extLst>
          </p:cNvPr>
          <p:cNvSpPr txBox="1"/>
          <p:nvPr/>
        </p:nvSpPr>
        <p:spPr>
          <a:xfrm>
            <a:off x="7824192" y="2265037"/>
            <a:ext cx="3822189" cy="3742762"/>
          </a:xfrm>
          <a:prstGeom prst="rect">
            <a:avLst/>
          </a:prstGeom>
        </p:spPr>
        <p:txBody>
          <a:bodyPr vert="horz" lIns="91440" tIns="45720" rIns="91440" bIns="45720" rtlCol="0">
            <a:normAutofit fontScale="92500"/>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Clyde River,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villaggio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di un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centinaio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di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abitanti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situato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sulla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costa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orientale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dell’isola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di Baffin, in Canada,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si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trova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ad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una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latitudine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di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oltre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70° N. La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temperatura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è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mediamente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sopra lo zero solo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nei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mesi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estivi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e a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luglio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raggiunge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stento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5°C,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mentre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febbraio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si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tocca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il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valore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medio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più</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basso, -28°C. La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temperatura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media annua è di -12°C. </a:t>
            </a:r>
          </a:p>
        </p:txBody>
      </p:sp>
      <p:sp>
        <p:nvSpPr>
          <p:cNvPr id="5" name="Freccia in giù 4">
            <a:extLst>
              <a:ext uri="{FF2B5EF4-FFF2-40B4-BE49-F238E27FC236}">
                <a16:creationId xmlns:a16="http://schemas.microsoft.com/office/drawing/2014/main" id="{CBFDA3BA-B8ED-4925-99F8-22B9C3D02DC5}"/>
              </a:ext>
            </a:extLst>
          </p:cNvPr>
          <p:cNvSpPr/>
          <p:nvPr/>
        </p:nvSpPr>
        <p:spPr>
          <a:xfrm>
            <a:off x="5735960" y="2132856"/>
            <a:ext cx="432048"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6931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Immagine 1">
            <a:extLst>
              <a:ext uri="{FF2B5EF4-FFF2-40B4-BE49-F238E27FC236}">
                <a16:creationId xmlns:a16="http://schemas.microsoft.com/office/drawing/2014/main" id="{F5F412EA-B0D4-4F9F-9A0B-53579E2DBEE6}"/>
              </a:ext>
            </a:extLst>
          </p:cNvPr>
          <p:cNvPicPr>
            <a:picLocks noChangeAspect="1"/>
          </p:cNvPicPr>
          <p:nvPr/>
        </p:nvPicPr>
        <p:blipFill rotWithShape="1">
          <a:blip r:embed="rId2"/>
          <a:srcRect l="1003" r="14398"/>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asellaDiTesto 2">
            <a:extLst>
              <a:ext uri="{FF2B5EF4-FFF2-40B4-BE49-F238E27FC236}">
                <a16:creationId xmlns:a16="http://schemas.microsoft.com/office/drawing/2014/main" id="{1ABC9F14-F87C-4DC9-8F1E-DA09EE6716B7}"/>
              </a:ext>
            </a:extLst>
          </p:cNvPr>
          <p:cNvSpPr txBox="1"/>
          <p:nvPr/>
        </p:nvSpPr>
        <p:spPr>
          <a:xfrm>
            <a:off x="7531610" y="365125"/>
            <a:ext cx="3822189" cy="1899912"/>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panose="020F0302020204030204"/>
                <a:ea typeface="+mn-ea"/>
                <a:cs typeface="+mn-cs"/>
              </a:rPr>
              <a:t>Ma come nasce la Corrente del Golfo?</a:t>
            </a:r>
          </a:p>
        </p:txBody>
      </p:sp>
      <p:sp>
        <p:nvSpPr>
          <p:cNvPr id="4" name="CasellaDiTesto 3">
            <a:extLst>
              <a:ext uri="{FF2B5EF4-FFF2-40B4-BE49-F238E27FC236}">
                <a16:creationId xmlns:a16="http://schemas.microsoft.com/office/drawing/2014/main" id="{9E37C585-7A0E-4B87-9BA3-31A6E2DB1B33}"/>
              </a:ext>
            </a:extLst>
          </p:cNvPr>
          <p:cNvSpPr txBox="1"/>
          <p:nvPr/>
        </p:nvSpPr>
        <p:spPr>
          <a:xfrm>
            <a:off x="7531610" y="2434201"/>
            <a:ext cx="3822189" cy="3742762"/>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La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Corrente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del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Golfo</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fa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parte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di un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unico</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grande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AntiqueOliCom" panose="00000506000000000000" pitchFamily="50" charset="0"/>
                <a:ea typeface="+mn-ea"/>
                <a:cs typeface="+mn-cs"/>
              </a:rPr>
              <a:t>«</a:t>
            </a:r>
            <a:r>
              <a:rPr kumimoji="0" lang="en-US" sz="2000" b="0" i="0" u="none" strike="noStrike" kern="1200" cap="none" spc="0" normalizeH="0" baseline="0" noProof="0" dirty="0" err="1">
                <a:ln>
                  <a:noFill/>
                </a:ln>
                <a:solidFill>
                  <a:prstClr val="black"/>
                </a:solidFill>
                <a:effectLst/>
                <a:uLnTx/>
                <a:uFillTx/>
                <a:latin typeface="AntiqueOliCom" panose="00000506000000000000" pitchFamily="50" charset="0"/>
                <a:ea typeface="+mn-ea"/>
                <a:cs typeface="+mn-cs"/>
              </a:rPr>
              <a:t>nastro</a:t>
            </a:r>
            <a:r>
              <a:rPr kumimoji="0" lang="en-US" sz="2000" b="0" i="0" u="none" strike="noStrike" kern="1200" cap="none" spc="0" normalizeH="0" baseline="0" noProof="0" dirty="0">
                <a:ln>
                  <a:noFill/>
                </a:ln>
                <a:solidFill>
                  <a:prstClr val="black"/>
                </a:solidFill>
                <a:effectLst/>
                <a:uLnTx/>
                <a:uFillTx/>
                <a:latin typeface="AntiqueOliCom" panose="00000506000000000000" pitchFamily="50"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AntiqueOliCom" panose="00000506000000000000" pitchFamily="50" charset="0"/>
                <a:ea typeface="+mn-ea"/>
                <a:cs typeface="+mn-cs"/>
              </a:rPr>
              <a:t>trasportatore</a:t>
            </a:r>
            <a:r>
              <a:rPr kumimoji="0" lang="en-US" sz="2000" b="0" i="0" u="none" strike="noStrike" kern="1200" cap="none" spc="0" normalizeH="0" baseline="0" noProof="0" dirty="0">
                <a:ln>
                  <a:noFill/>
                </a:ln>
                <a:solidFill>
                  <a:prstClr val="black"/>
                </a:solidFill>
                <a:effectLst/>
                <a:uLnTx/>
                <a:uFillTx/>
                <a:latin typeface="AntiqueOliCom" panose="00000506000000000000" pitchFamily="50" charset="0"/>
                <a:ea typeface="+mn-ea"/>
                <a:cs typeface="+mn-cs"/>
              </a:rPr>
              <a:t>»</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che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distribuisce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il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calore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in tutti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mari</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del nostro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pianeta</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si</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chiama</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AntiqueOliCom" panose="00000506000000000000" pitchFamily="50" charset="0"/>
                <a:ea typeface="+mn-ea"/>
                <a:cs typeface="+mn-cs"/>
              </a:rPr>
              <a:t>circolazione</a:t>
            </a:r>
            <a:r>
              <a:rPr kumimoji="0" lang="en-US" sz="2000" b="0" i="0" u="none" strike="noStrike" kern="1200" cap="none" spc="0" normalizeH="0" baseline="0" noProof="0" dirty="0">
                <a:ln>
                  <a:noFill/>
                </a:ln>
                <a:solidFill>
                  <a:prstClr val="black"/>
                </a:solidFill>
                <a:effectLst/>
                <a:uLnTx/>
                <a:uFillTx/>
                <a:latin typeface="AntiqueOliCom" panose="00000506000000000000" pitchFamily="50"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AntiqueOliCom" panose="00000506000000000000" pitchFamily="50" charset="0"/>
                <a:ea typeface="+mn-ea"/>
                <a:cs typeface="+mn-cs"/>
              </a:rPr>
              <a:t>termoalina</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perché</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deriva</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essenzialmente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da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differenze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di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temperatura</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e di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salinità</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delle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acque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Si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aggiungano</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i</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venti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costanti</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che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spirano</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dai</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tropici</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all’equatore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dall’equatore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ai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circoli</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polari</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o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dai</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poli ai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circoli</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polari</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e il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gioco</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è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fatto</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73328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0AD4F1B9-DD9C-4EFB-8BFB-944D8CE8FA5E}"/>
              </a:ext>
            </a:extLst>
          </p:cNvPr>
          <p:cNvPicPr>
            <a:picLocks noChangeAspect="1"/>
          </p:cNvPicPr>
          <p:nvPr/>
        </p:nvPicPr>
        <p:blipFill>
          <a:blip r:embed="rId2"/>
          <a:stretch>
            <a:fillRect/>
          </a:stretch>
        </p:blipFill>
        <p:spPr>
          <a:xfrm>
            <a:off x="711296" y="0"/>
            <a:ext cx="10769407" cy="6858000"/>
          </a:xfrm>
          <a:prstGeom prst="rect">
            <a:avLst/>
          </a:prstGeom>
        </p:spPr>
      </p:pic>
    </p:spTree>
    <p:extLst>
      <p:ext uri="{BB962C8B-B14F-4D97-AF65-F5344CB8AC3E}">
        <p14:creationId xmlns:p14="http://schemas.microsoft.com/office/powerpoint/2010/main" val="35862743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ABC9F14-F87C-4DC9-8F1E-DA09EE6716B7}"/>
              </a:ext>
            </a:extLst>
          </p:cNvPr>
          <p:cNvSpPr txBox="1"/>
          <p:nvPr/>
        </p:nvSpPr>
        <p:spPr>
          <a:xfrm>
            <a:off x="839416" y="260648"/>
            <a:ext cx="1058517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4800" b="0" i="0" u="none" strike="noStrike" kern="1200" cap="none" spc="0" normalizeH="0" baseline="0" noProof="0" dirty="0">
                <a:ln>
                  <a:noFill/>
                </a:ln>
                <a:solidFill>
                  <a:prstClr val="black"/>
                </a:solidFill>
                <a:effectLst/>
                <a:uLnTx/>
                <a:uFillTx/>
                <a:latin typeface="Calibri Light" panose="020F0302020204030204"/>
                <a:ea typeface="+mn-ea"/>
                <a:cs typeface="+mn-cs"/>
              </a:rPr>
              <a:t>Tre cause</a:t>
            </a:r>
          </a:p>
        </p:txBody>
      </p:sp>
      <p:sp>
        <p:nvSpPr>
          <p:cNvPr id="4" name="CasellaDiTesto 3">
            <a:extLst>
              <a:ext uri="{FF2B5EF4-FFF2-40B4-BE49-F238E27FC236}">
                <a16:creationId xmlns:a16="http://schemas.microsoft.com/office/drawing/2014/main" id="{9E37C585-7A0E-4B87-9BA3-31A6E2DB1B33}"/>
              </a:ext>
            </a:extLst>
          </p:cNvPr>
          <p:cNvSpPr txBox="1"/>
          <p:nvPr/>
        </p:nvSpPr>
        <p:spPr>
          <a:xfrm>
            <a:off x="407369" y="1196752"/>
            <a:ext cx="4680519" cy="2677656"/>
          </a:xfrm>
          <a:prstGeom prst="rect">
            <a:avLst/>
          </a:prstGeom>
          <a:noFill/>
        </p:spPr>
        <p:txBody>
          <a:bodyPr wrap="square" rtlCol="0">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rabicParenR"/>
              <a:tabLst/>
              <a:defRPr/>
            </a:pPr>
            <a:r>
              <a:rPr kumimoji="0" lang="it-IT" sz="2800" b="0" i="0" u="none" strike="noStrike" kern="1200" cap="none" spc="0" normalizeH="0" baseline="0" noProof="0" dirty="0">
                <a:ln>
                  <a:noFill/>
                </a:ln>
                <a:solidFill>
                  <a:prstClr val="black"/>
                </a:solidFill>
                <a:effectLst/>
                <a:uLnTx/>
                <a:uFillTx/>
                <a:latin typeface="Calibri Light" panose="020F0302020204030204"/>
                <a:ea typeface="+mn-ea"/>
                <a:cs typeface="+mn-cs"/>
              </a:rPr>
              <a:t>Differenza di </a:t>
            </a:r>
            <a:r>
              <a:rPr kumimoji="0" lang="it-IT" sz="2800" b="0" i="0" u="none" strike="noStrike" kern="1200" cap="none" spc="0" normalizeH="0" baseline="0" noProof="0" dirty="0">
                <a:ln>
                  <a:noFill/>
                </a:ln>
                <a:solidFill>
                  <a:prstClr val="black"/>
                </a:solidFill>
                <a:effectLst/>
                <a:uLnTx/>
                <a:uFillTx/>
                <a:latin typeface="AntiqueOliCom" panose="00000506000000000000" pitchFamily="50" charset="0"/>
                <a:ea typeface="+mn-ea"/>
                <a:cs typeface="+mn-cs"/>
              </a:rPr>
              <a:t>salinità</a:t>
            </a:r>
            <a:r>
              <a:rPr kumimoji="0" lang="it-IT" sz="2800" b="0" i="0" u="none" strike="noStrike" kern="1200" cap="none" spc="0" normalizeH="0" baseline="0" noProof="0" dirty="0">
                <a:ln>
                  <a:noFill/>
                </a:ln>
                <a:solidFill>
                  <a:prstClr val="black"/>
                </a:solidFill>
                <a:effectLst/>
                <a:uLnTx/>
                <a:uFillTx/>
                <a:latin typeface="Calibri Light" panose="020F0302020204030204"/>
                <a:ea typeface="+mn-ea"/>
                <a:cs typeface="+mn-cs"/>
              </a:rPr>
              <a:t>, e quindi di peso, fra le acque</a:t>
            </a:r>
          </a:p>
          <a:p>
            <a:pPr marL="514350" marR="0" lvl="0" indent="-514350" algn="l" defTabSz="457200" rtl="0" eaLnBrk="1" fontAlgn="auto" latinLnBrk="0" hangingPunct="1">
              <a:lnSpc>
                <a:spcPct val="100000"/>
              </a:lnSpc>
              <a:spcBef>
                <a:spcPts val="0"/>
              </a:spcBef>
              <a:spcAft>
                <a:spcPts val="0"/>
              </a:spcAft>
              <a:buClrTx/>
              <a:buSzTx/>
              <a:buFontTx/>
              <a:buAutoNum type="arabicParenR"/>
              <a:tabLst/>
              <a:defRPr/>
            </a:pPr>
            <a:r>
              <a:rPr kumimoji="0" lang="it-IT" sz="2800" b="0" i="0" u="none" strike="noStrike" kern="1200" cap="none" spc="0" normalizeH="0" baseline="0" noProof="0" dirty="0">
                <a:ln>
                  <a:noFill/>
                </a:ln>
                <a:solidFill>
                  <a:prstClr val="black"/>
                </a:solidFill>
                <a:effectLst/>
                <a:uLnTx/>
                <a:uFillTx/>
                <a:latin typeface="Calibri Light" panose="020F0302020204030204"/>
                <a:ea typeface="+mn-ea"/>
                <a:cs typeface="+mn-cs"/>
              </a:rPr>
              <a:t>Differenza di </a:t>
            </a:r>
            <a:r>
              <a:rPr kumimoji="0" lang="it-IT" sz="2800" b="0" i="0" u="none" strike="noStrike" kern="1200" cap="none" spc="0" normalizeH="0" baseline="0" noProof="0" dirty="0">
                <a:ln>
                  <a:noFill/>
                </a:ln>
                <a:solidFill>
                  <a:prstClr val="black"/>
                </a:solidFill>
                <a:effectLst/>
                <a:uLnTx/>
                <a:uFillTx/>
                <a:latin typeface="AntiqueOliCom" panose="00000506000000000000" pitchFamily="50" charset="0"/>
                <a:ea typeface="+mn-ea"/>
                <a:cs typeface="+mn-cs"/>
              </a:rPr>
              <a:t>temperatura</a:t>
            </a:r>
            <a:r>
              <a:rPr kumimoji="0" lang="it-IT" sz="2800" b="0" i="0" u="none" strike="noStrike" kern="1200" cap="none" spc="0" normalizeH="0" baseline="0" noProof="0" dirty="0">
                <a:ln>
                  <a:noFill/>
                </a:ln>
                <a:solidFill>
                  <a:prstClr val="black"/>
                </a:solidFill>
                <a:effectLst/>
                <a:uLnTx/>
                <a:uFillTx/>
                <a:latin typeface="Calibri Light" panose="020F0302020204030204"/>
                <a:ea typeface="+mn-ea"/>
                <a:cs typeface="+mn-cs"/>
              </a:rPr>
              <a:t>, e quindi di peso, fra le acque</a:t>
            </a:r>
          </a:p>
          <a:p>
            <a:pPr marL="514350" marR="0" lvl="0" indent="-514350" algn="l" defTabSz="457200" rtl="0" eaLnBrk="1" fontAlgn="auto" latinLnBrk="0" hangingPunct="1">
              <a:lnSpc>
                <a:spcPct val="100000"/>
              </a:lnSpc>
              <a:spcBef>
                <a:spcPts val="0"/>
              </a:spcBef>
              <a:spcAft>
                <a:spcPts val="0"/>
              </a:spcAft>
              <a:buClrTx/>
              <a:buSzTx/>
              <a:buFontTx/>
              <a:buAutoNum type="arabicParenR"/>
              <a:tabLst/>
              <a:defRPr/>
            </a:pPr>
            <a:r>
              <a:rPr kumimoji="0" lang="it-IT" sz="2800" b="0" i="0" u="none" strike="noStrike" kern="1200" cap="none" spc="0" normalizeH="0" baseline="0" noProof="0" dirty="0">
                <a:ln>
                  <a:noFill/>
                </a:ln>
                <a:solidFill>
                  <a:prstClr val="black"/>
                </a:solidFill>
                <a:effectLst/>
                <a:uLnTx/>
                <a:uFillTx/>
                <a:latin typeface="Calibri Light" panose="020F0302020204030204"/>
                <a:ea typeface="+mn-ea"/>
                <a:cs typeface="+mn-cs"/>
              </a:rPr>
              <a:t>Spinta dei </a:t>
            </a:r>
            <a:r>
              <a:rPr kumimoji="0" lang="it-IT" sz="2800" b="0" i="0" u="none" strike="noStrike" kern="1200" cap="none" spc="0" normalizeH="0" baseline="0" noProof="0" dirty="0">
                <a:ln>
                  <a:noFill/>
                </a:ln>
                <a:solidFill>
                  <a:prstClr val="black"/>
                </a:solidFill>
                <a:effectLst/>
                <a:uLnTx/>
                <a:uFillTx/>
                <a:latin typeface="AntiqueOliCom" panose="00000506000000000000" pitchFamily="50" charset="0"/>
                <a:ea typeface="+mn-ea"/>
                <a:cs typeface="+mn-cs"/>
              </a:rPr>
              <a:t>venti</a:t>
            </a:r>
            <a:r>
              <a:rPr kumimoji="0" lang="it-IT" sz="2800" b="0" i="0" u="none" strike="noStrike" kern="1200" cap="none" spc="0" normalizeH="0" baseline="0" noProof="0" dirty="0">
                <a:ln>
                  <a:noFill/>
                </a:ln>
                <a:solidFill>
                  <a:prstClr val="black"/>
                </a:solidFill>
                <a:effectLst/>
                <a:uLnTx/>
                <a:uFillTx/>
                <a:latin typeface="Calibri Light" panose="020F0302020204030204"/>
                <a:ea typeface="+mn-ea"/>
                <a:cs typeface="+mn-cs"/>
              </a:rPr>
              <a:t> costanti</a:t>
            </a:r>
          </a:p>
        </p:txBody>
      </p:sp>
      <p:pic>
        <p:nvPicPr>
          <p:cNvPr id="2" name="Immagine 1">
            <a:extLst>
              <a:ext uri="{FF2B5EF4-FFF2-40B4-BE49-F238E27FC236}">
                <a16:creationId xmlns:a16="http://schemas.microsoft.com/office/drawing/2014/main" id="{8682C174-0CA7-44D5-8D31-94B7AE762161}"/>
              </a:ext>
            </a:extLst>
          </p:cNvPr>
          <p:cNvPicPr>
            <a:picLocks noChangeAspect="1"/>
          </p:cNvPicPr>
          <p:nvPr/>
        </p:nvPicPr>
        <p:blipFill>
          <a:blip r:embed="rId2"/>
          <a:stretch>
            <a:fillRect/>
          </a:stretch>
        </p:blipFill>
        <p:spPr>
          <a:xfrm>
            <a:off x="7392144" y="0"/>
            <a:ext cx="4572000" cy="6858000"/>
          </a:xfrm>
          <a:prstGeom prst="rect">
            <a:avLst/>
          </a:prstGeom>
        </p:spPr>
      </p:pic>
    </p:spTree>
    <p:extLst>
      <p:ext uri="{BB962C8B-B14F-4D97-AF65-F5344CB8AC3E}">
        <p14:creationId xmlns:p14="http://schemas.microsoft.com/office/powerpoint/2010/main" val="25942564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ABC9F14-F87C-4DC9-8F1E-DA09EE6716B7}"/>
              </a:ext>
            </a:extLst>
          </p:cNvPr>
          <p:cNvSpPr txBox="1"/>
          <p:nvPr/>
        </p:nvSpPr>
        <p:spPr>
          <a:xfrm>
            <a:off x="839416" y="260648"/>
            <a:ext cx="1058517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4800" b="0" i="0" u="none" strike="noStrike" kern="1200" cap="none" spc="0" normalizeH="0" baseline="0" noProof="0" dirty="0">
                <a:ln>
                  <a:noFill/>
                </a:ln>
                <a:solidFill>
                  <a:prstClr val="black"/>
                </a:solidFill>
                <a:effectLst/>
                <a:uLnTx/>
                <a:uFillTx/>
                <a:latin typeface="Calibri Light" panose="020F0302020204030204"/>
                <a:ea typeface="+mn-ea"/>
                <a:cs typeface="+mn-cs"/>
              </a:rPr>
              <a:t>Tutto per gli alisei</a:t>
            </a:r>
          </a:p>
        </p:txBody>
      </p:sp>
      <p:sp>
        <p:nvSpPr>
          <p:cNvPr id="4" name="CasellaDiTesto 3">
            <a:extLst>
              <a:ext uri="{FF2B5EF4-FFF2-40B4-BE49-F238E27FC236}">
                <a16:creationId xmlns:a16="http://schemas.microsoft.com/office/drawing/2014/main" id="{9E37C585-7A0E-4B87-9BA3-31A6E2DB1B33}"/>
              </a:ext>
            </a:extLst>
          </p:cNvPr>
          <p:cNvSpPr txBox="1"/>
          <p:nvPr/>
        </p:nvSpPr>
        <p:spPr>
          <a:xfrm>
            <a:off x="407369" y="1196752"/>
            <a:ext cx="5400599" cy="48320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Light" panose="020F0302020204030204"/>
                <a:ea typeface="+mn-ea"/>
                <a:cs typeface="+mn-cs"/>
              </a:rPr>
              <a:t>1. Gli </a:t>
            </a:r>
            <a:r>
              <a:rPr kumimoji="0" lang="it-IT" sz="2800" b="0" i="0" u="none" strike="noStrike" kern="1200" cap="none" spc="0" normalizeH="0" baseline="0" noProof="0" dirty="0">
                <a:ln>
                  <a:noFill/>
                </a:ln>
                <a:solidFill>
                  <a:prstClr val="black"/>
                </a:solidFill>
                <a:effectLst/>
                <a:uLnTx/>
                <a:uFillTx/>
                <a:latin typeface="AntiqueOliCom" panose="00000506000000000000" pitchFamily="50" charset="0"/>
                <a:ea typeface="+mn-ea"/>
                <a:cs typeface="+mn-cs"/>
              </a:rPr>
              <a:t>alisei</a:t>
            </a:r>
            <a:r>
              <a:rPr kumimoji="0" lang="it-IT" sz="2800" b="0" i="0" u="none" strike="noStrike" kern="1200" cap="none" spc="0" normalizeH="0" baseline="0" noProof="0" dirty="0">
                <a:ln>
                  <a:noFill/>
                </a:ln>
                <a:solidFill>
                  <a:prstClr val="black"/>
                </a:solidFill>
                <a:effectLst/>
                <a:uLnTx/>
                <a:uFillTx/>
                <a:latin typeface="Calibri Light" panose="020F0302020204030204"/>
                <a:ea typeface="+mn-ea"/>
                <a:cs typeface="+mn-cs"/>
              </a:rPr>
              <a:t> spingono l’aria, e quindi anche l’acqua dell’Atlantico, verso ovest, facendola accumulare all’interno del Golfo del Messico. Sono in particolare gli alisei </a:t>
            </a:r>
            <a:r>
              <a:rPr kumimoji="0" lang="it-IT" sz="2800" b="0" i="0" u="none" strike="noStrike" kern="1200" cap="none" spc="0" normalizeH="0" baseline="0" noProof="0" dirty="0">
                <a:ln>
                  <a:noFill/>
                </a:ln>
                <a:solidFill>
                  <a:prstClr val="black"/>
                </a:solidFill>
                <a:effectLst/>
                <a:uLnTx/>
                <a:uFillTx/>
                <a:latin typeface="AntiqueOliCom" panose="00000506000000000000" pitchFamily="50" charset="0"/>
                <a:ea typeface="+mn-ea"/>
                <a:cs typeface="+mn-cs"/>
              </a:rPr>
              <a:t>di sud-est</a:t>
            </a:r>
            <a:r>
              <a:rPr kumimoji="0" lang="it-IT" sz="2800" b="0" i="0" u="none" strike="noStrike" kern="1200" cap="none" spc="0" normalizeH="0" baseline="0" noProof="0" dirty="0">
                <a:ln>
                  <a:noFill/>
                </a:ln>
                <a:solidFill>
                  <a:prstClr val="black"/>
                </a:solidFill>
                <a:effectLst/>
                <a:uLnTx/>
                <a:uFillTx/>
                <a:latin typeface="Calibri Light" panose="020F0302020204030204"/>
                <a:ea typeface="+mn-ea"/>
                <a:cs typeface="+mn-cs"/>
              </a:rPr>
              <a:t>, quelli dell’emisfero meridionale, che fanno risalire l’acqua lungo la costa sud americana e la accumulano all’interno di questo bacino, dove la temperatura delle acque sale fino ad oltre 30°C</a:t>
            </a:r>
          </a:p>
        </p:txBody>
      </p:sp>
      <p:pic>
        <p:nvPicPr>
          <p:cNvPr id="2" name="Immagine 1">
            <a:extLst>
              <a:ext uri="{FF2B5EF4-FFF2-40B4-BE49-F238E27FC236}">
                <a16:creationId xmlns:a16="http://schemas.microsoft.com/office/drawing/2014/main" id="{1B19DF30-B00B-4B2A-8FD5-2D86530E7BD9}"/>
              </a:ext>
            </a:extLst>
          </p:cNvPr>
          <p:cNvPicPr>
            <a:picLocks noChangeAspect="1"/>
          </p:cNvPicPr>
          <p:nvPr/>
        </p:nvPicPr>
        <p:blipFill>
          <a:blip r:embed="rId2"/>
          <a:stretch>
            <a:fillRect/>
          </a:stretch>
        </p:blipFill>
        <p:spPr>
          <a:xfrm>
            <a:off x="5879976" y="1268760"/>
            <a:ext cx="5769219" cy="3724076"/>
          </a:xfrm>
          <a:prstGeom prst="rect">
            <a:avLst/>
          </a:prstGeom>
        </p:spPr>
      </p:pic>
    </p:spTree>
    <p:extLst>
      <p:ext uri="{BB962C8B-B14F-4D97-AF65-F5344CB8AC3E}">
        <p14:creationId xmlns:p14="http://schemas.microsoft.com/office/powerpoint/2010/main" val="17433418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magine 4">
            <a:extLst>
              <a:ext uri="{FF2B5EF4-FFF2-40B4-BE49-F238E27FC236}">
                <a16:creationId xmlns:a16="http://schemas.microsoft.com/office/drawing/2014/main" id="{EDF71756-0714-4B71-AC54-565E5CAE499E}"/>
              </a:ext>
            </a:extLst>
          </p:cNvPr>
          <p:cNvPicPr>
            <a:picLocks noChangeAspect="1"/>
          </p:cNvPicPr>
          <p:nvPr/>
        </p:nvPicPr>
        <p:blipFill rotWithShape="1">
          <a:blip r:embed="rId2"/>
          <a:srcRect l="10042" r="16286" b="-1"/>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asellaDiTesto 2">
            <a:extLst>
              <a:ext uri="{FF2B5EF4-FFF2-40B4-BE49-F238E27FC236}">
                <a16:creationId xmlns:a16="http://schemas.microsoft.com/office/drawing/2014/main" id="{1ABC9F14-F87C-4DC9-8F1E-DA09EE6716B7}"/>
              </a:ext>
            </a:extLst>
          </p:cNvPr>
          <p:cNvSpPr txBox="1"/>
          <p:nvPr/>
        </p:nvSpPr>
        <p:spPr>
          <a:xfrm>
            <a:off x="838200" y="365125"/>
            <a:ext cx="4969768" cy="1899912"/>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Light" panose="020F0302020204030204"/>
                <a:ea typeface="+mn-ea"/>
                <a:cs typeface="+mn-cs"/>
              </a:rPr>
              <a:t>Il </a:t>
            </a:r>
            <a:r>
              <a:rPr kumimoji="0" lang="en-US" sz="4000" b="0" i="0" u="none" strike="noStrike" kern="1200" cap="none" spc="0" normalizeH="0" baseline="0" noProof="0" dirty="0" err="1">
                <a:ln>
                  <a:noFill/>
                </a:ln>
                <a:solidFill>
                  <a:prstClr val="black"/>
                </a:solidFill>
                <a:effectLst/>
                <a:uLnTx/>
                <a:uFillTx/>
                <a:latin typeface="Calibri Light" panose="020F0302020204030204"/>
                <a:ea typeface="+mn-ea"/>
                <a:cs typeface="+mn-cs"/>
              </a:rPr>
              <a:t>livello</a:t>
            </a:r>
            <a:r>
              <a:rPr kumimoji="0" lang="en-US" sz="4000" b="0" i="0" u="none" strike="noStrike" kern="1200" cap="none" spc="0" normalizeH="0" baseline="0" noProof="0" dirty="0">
                <a:ln>
                  <a:noFill/>
                </a:ln>
                <a:solidFill>
                  <a:prstClr val="black"/>
                </a:solidFill>
                <a:effectLst/>
                <a:uLnTx/>
                <a:uFillTx/>
                <a:latin typeface="Calibri Light" panose="020F0302020204030204"/>
                <a:ea typeface="+mn-ea"/>
                <a:cs typeface="+mn-cs"/>
              </a:rPr>
              <a:t> del mare </a:t>
            </a:r>
            <a:r>
              <a:rPr kumimoji="0" lang="en-US" sz="4000" b="0" i="0" u="none" strike="noStrike" kern="1200" cap="none" spc="0" normalizeH="0" baseline="0" noProof="0" dirty="0" err="1">
                <a:ln>
                  <a:noFill/>
                </a:ln>
                <a:solidFill>
                  <a:prstClr val="black"/>
                </a:solidFill>
                <a:effectLst/>
                <a:uLnTx/>
                <a:uFillTx/>
                <a:latin typeface="Calibri Light" panose="020F0302020204030204"/>
                <a:ea typeface="+mn-ea"/>
                <a:cs typeface="+mn-cs"/>
              </a:rPr>
              <a:t>si</a:t>
            </a:r>
            <a:r>
              <a:rPr kumimoji="0" lang="en-US" sz="40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Light" panose="020F0302020204030204"/>
                <a:ea typeface="+mn-ea"/>
                <a:cs typeface="+mn-cs"/>
              </a:rPr>
              <a:t>alza</a:t>
            </a:r>
            <a:endParaRPr kumimoji="0" lang="en-US" sz="40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4" name="CasellaDiTesto 3">
            <a:extLst>
              <a:ext uri="{FF2B5EF4-FFF2-40B4-BE49-F238E27FC236}">
                <a16:creationId xmlns:a16="http://schemas.microsoft.com/office/drawing/2014/main" id="{9E37C585-7A0E-4B87-9BA3-31A6E2DB1B33}"/>
              </a:ext>
            </a:extLst>
          </p:cNvPr>
          <p:cNvSpPr txBox="1"/>
          <p:nvPr/>
        </p:nvSpPr>
        <p:spPr>
          <a:xfrm>
            <a:off x="838200" y="2434201"/>
            <a:ext cx="4393704" cy="3742762"/>
          </a:xfrm>
          <a:prstGeom prst="rect">
            <a:avLst/>
          </a:prstGeom>
        </p:spPr>
        <p:txBody>
          <a:bodyPr vert="horz" lIns="91440" tIns="45720" rIns="91440" bIns="45720" rtlCol="0">
            <a:normAutofit lnSpcReduction="10000"/>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2. </a:t>
            </a:r>
            <a:r>
              <a:rPr kumimoji="0" lang="en-US" sz="2800" b="0" i="0" u="none" strike="noStrike" kern="1200" cap="none" spc="0" normalizeH="0" baseline="0" noProof="0" dirty="0" err="1">
                <a:ln>
                  <a:noFill/>
                </a:ln>
                <a:solidFill>
                  <a:prstClr val="black"/>
                </a:solidFill>
                <a:effectLst/>
                <a:uLnTx/>
                <a:uFillTx/>
                <a:latin typeface="Calibri Light" panose="020F0302020204030204"/>
                <a:ea typeface="+mn-ea"/>
                <a:cs typeface="+mn-cs"/>
              </a:rPr>
              <a:t>All’interno</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 del </a:t>
            </a:r>
            <a:r>
              <a:rPr kumimoji="0" lang="en-US" sz="2800" b="0" i="0" u="none" strike="noStrike" kern="1200" cap="none" spc="0" normalizeH="0" baseline="0" noProof="0" dirty="0" err="1">
                <a:ln>
                  <a:noFill/>
                </a:ln>
                <a:solidFill>
                  <a:prstClr val="black"/>
                </a:solidFill>
                <a:effectLst/>
                <a:uLnTx/>
                <a:uFillTx/>
                <a:latin typeface="Calibri Light" panose="020F0302020204030204"/>
                <a:ea typeface="+mn-ea"/>
                <a:cs typeface="+mn-cs"/>
              </a:rPr>
              <a:t>bacino</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 del </a:t>
            </a:r>
            <a:r>
              <a:rPr kumimoji="0" lang="en-US" sz="2800" b="0" i="0" u="none" strike="noStrike" kern="1200" cap="none" spc="0" normalizeH="0" baseline="0" noProof="0" dirty="0" err="1">
                <a:ln>
                  <a:noFill/>
                </a:ln>
                <a:solidFill>
                  <a:prstClr val="black"/>
                </a:solidFill>
                <a:effectLst/>
                <a:uLnTx/>
                <a:uFillTx/>
                <a:latin typeface="Calibri Light" panose="020F0302020204030204"/>
                <a:ea typeface="+mn-ea"/>
                <a:cs typeface="+mn-cs"/>
              </a:rPr>
              <a:t>Golfo</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 del </a:t>
            </a:r>
            <a:r>
              <a:rPr kumimoji="0" lang="en-US" sz="2800" b="0" i="0" u="none" strike="noStrike" kern="1200" cap="none" spc="0" normalizeH="0" baseline="0" noProof="0" dirty="0" err="1">
                <a:ln>
                  <a:noFill/>
                </a:ln>
                <a:solidFill>
                  <a:prstClr val="black"/>
                </a:solidFill>
                <a:effectLst/>
                <a:uLnTx/>
                <a:uFillTx/>
                <a:latin typeface="Calibri Light" panose="020F0302020204030204"/>
                <a:ea typeface="+mn-ea"/>
                <a:cs typeface="+mn-cs"/>
              </a:rPr>
              <a:t>Messico</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 dove il </a:t>
            </a:r>
            <a:r>
              <a:rPr kumimoji="0" lang="en-US" sz="2800" b="0" i="0" u="none" strike="noStrike" kern="1200" cap="none" spc="0" normalizeH="0" baseline="0" noProof="0" dirty="0" err="1">
                <a:ln>
                  <a:noFill/>
                </a:ln>
                <a:solidFill>
                  <a:prstClr val="black"/>
                </a:solidFill>
                <a:effectLst/>
                <a:uLnTx/>
                <a:uFillTx/>
                <a:latin typeface="Calibri Light" panose="020F0302020204030204"/>
                <a:ea typeface="+mn-ea"/>
                <a:cs typeface="+mn-cs"/>
              </a:rPr>
              <a:t>livello</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Light" panose="020F0302020204030204"/>
                <a:ea typeface="+mn-ea"/>
                <a:cs typeface="+mn-cs"/>
              </a:rPr>
              <a:t>risulta</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AntiqueOliCom" panose="00000506000000000000" pitchFamily="50" charset="0"/>
                <a:ea typeface="+mn-ea"/>
                <a:cs typeface="+mn-cs"/>
              </a:rPr>
              <a:t>più</a:t>
            </a:r>
            <a:r>
              <a:rPr kumimoji="0" lang="en-US" sz="2800" b="0" i="0" u="none" strike="noStrike" kern="1200" cap="none" spc="0" normalizeH="0" baseline="0" noProof="0" dirty="0">
                <a:ln>
                  <a:noFill/>
                </a:ln>
                <a:solidFill>
                  <a:prstClr val="black"/>
                </a:solidFill>
                <a:effectLst/>
                <a:uLnTx/>
                <a:uFillTx/>
                <a:latin typeface="AntiqueOliCom" panose="00000506000000000000" pitchFamily="50" charset="0"/>
                <a:ea typeface="+mn-ea"/>
                <a:cs typeface="+mn-cs"/>
              </a:rPr>
              <a:t> alto </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rispetto a </a:t>
            </a:r>
            <a:r>
              <a:rPr kumimoji="0" lang="en-US" sz="2800" b="0" i="0" u="none" strike="noStrike" kern="1200" cap="none" spc="0" normalizeH="0" baseline="0" noProof="0" dirty="0" err="1">
                <a:ln>
                  <a:noFill/>
                </a:ln>
                <a:solidFill>
                  <a:prstClr val="black"/>
                </a:solidFill>
                <a:effectLst/>
                <a:uLnTx/>
                <a:uFillTx/>
                <a:latin typeface="Calibri Light" panose="020F0302020204030204"/>
                <a:ea typeface="+mn-ea"/>
                <a:cs typeface="+mn-cs"/>
              </a:rPr>
              <a:t>quello</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 del </a:t>
            </a:r>
            <a:r>
              <a:rPr kumimoji="0" lang="en-US" sz="2800" b="0" i="0" u="none" strike="noStrike" kern="1200" cap="none" spc="0" normalizeH="0" baseline="0" noProof="0" dirty="0" err="1">
                <a:ln>
                  <a:noFill/>
                </a:ln>
                <a:solidFill>
                  <a:prstClr val="black"/>
                </a:solidFill>
                <a:effectLst/>
                <a:uLnTx/>
                <a:uFillTx/>
                <a:latin typeface="Calibri Light" panose="020F0302020204030204"/>
                <a:ea typeface="+mn-ea"/>
                <a:cs typeface="+mn-cs"/>
              </a:rPr>
              <a:t>Pacifico</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Light" panose="020F0302020204030204"/>
                <a:ea typeface="+mn-ea"/>
                <a:cs typeface="+mn-cs"/>
              </a:rPr>
              <a:t>vedi</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Light" panose="020F0302020204030204"/>
                <a:ea typeface="+mn-ea"/>
                <a:cs typeface="+mn-cs"/>
              </a:rPr>
              <a:t>canale</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 di Panama), </a:t>
            </a:r>
            <a:r>
              <a:rPr kumimoji="0" lang="en-US" sz="2800" b="0" i="0" u="none" strike="noStrike" kern="1200" cap="none" spc="0" normalizeH="0" baseline="0" noProof="0" dirty="0" err="1">
                <a:ln>
                  <a:noFill/>
                </a:ln>
                <a:solidFill>
                  <a:prstClr val="black"/>
                </a:solidFill>
                <a:effectLst/>
                <a:uLnTx/>
                <a:uFillTx/>
                <a:latin typeface="Calibri Light" panose="020F0302020204030204"/>
                <a:ea typeface="+mn-ea"/>
                <a:cs typeface="+mn-cs"/>
              </a:rPr>
              <a:t>specialmente</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Light" panose="020F0302020204030204"/>
                <a:ea typeface="+mn-ea"/>
                <a:cs typeface="+mn-cs"/>
              </a:rPr>
              <a:t>lungo</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 le </a:t>
            </a:r>
            <a:r>
              <a:rPr kumimoji="0" lang="en-US" sz="2800" b="0" i="0" u="none" strike="noStrike" kern="1200" cap="none" spc="0" normalizeH="0" baseline="0" noProof="0" dirty="0" err="1">
                <a:ln>
                  <a:noFill/>
                </a:ln>
                <a:solidFill>
                  <a:prstClr val="black"/>
                </a:solidFill>
                <a:effectLst/>
                <a:uLnTx/>
                <a:uFillTx/>
                <a:latin typeface="Calibri Light" panose="020F0302020204030204"/>
                <a:ea typeface="+mn-ea"/>
                <a:cs typeface="+mn-cs"/>
              </a:rPr>
              <a:t>coste</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Light" panose="020F0302020204030204"/>
                <a:ea typeface="+mn-ea"/>
                <a:cs typeface="+mn-cs"/>
              </a:rPr>
              <a:t>settentrionali</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Light" panose="020F0302020204030204"/>
                <a:ea typeface="+mn-ea"/>
                <a:cs typeface="+mn-cs"/>
              </a:rPr>
              <a:t>l’acqua</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Light" panose="020F0302020204030204"/>
                <a:ea typeface="+mn-ea"/>
                <a:cs typeface="+mn-cs"/>
              </a:rPr>
              <a:t>diventa</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Light" panose="020F0302020204030204"/>
                <a:ea typeface="+mn-ea"/>
                <a:cs typeface="+mn-cs"/>
              </a:rPr>
              <a:t>anche</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AntiqueOliCom" panose="00000506000000000000" pitchFamily="50" charset="0"/>
                <a:ea typeface="+mn-ea"/>
                <a:cs typeface="+mn-cs"/>
              </a:rPr>
              <a:t>più</a:t>
            </a:r>
            <a:r>
              <a:rPr kumimoji="0" lang="en-US" sz="2800" b="0" i="0" u="none" strike="noStrike" kern="1200" cap="none" spc="0" normalizeH="0" baseline="0" noProof="0" dirty="0">
                <a:ln>
                  <a:noFill/>
                </a:ln>
                <a:solidFill>
                  <a:prstClr val="black"/>
                </a:solidFill>
                <a:effectLst/>
                <a:uLnTx/>
                <a:uFillTx/>
                <a:latin typeface="AntiqueOliCom" panose="00000506000000000000" pitchFamily="50"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AntiqueOliCom" panose="00000506000000000000" pitchFamily="50" charset="0"/>
                <a:ea typeface="+mn-ea"/>
                <a:cs typeface="+mn-cs"/>
              </a:rPr>
              <a:t>salata</a:t>
            </a:r>
            <a:r>
              <a:rPr kumimoji="0" lang="en-US" sz="2800" b="0" i="0" u="none" strike="noStrike" kern="1200" cap="none" spc="0" normalizeH="0" baseline="0" noProof="0" dirty="0">
                <a:ln>
                  <a:noFill/>
                </a:ln>
                <a:solidFill>
                  <a:prstClr val="black"/>
                </a:solidFill>
                <a:effectLst/>
                <a:uLnTx/>
                <a:uFillTx/>
                <a:latin typeface="AntiqueOliCom" panose="00000506000000000000" pitchFamily="50" charset="0"/>
                <a:ea typeface="+mn-ea"/>
                <a:cs typeface="+mn-cs"/>
              </a:rPr>
              <a:t> </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per </a:t>
            </a:r>
            <a:r>
              <a:rPr kumimoji="0" lang="en-US" sz="2800" b="0" i="0" u="none" strike="noStrike" kern="1200" cap="none" spc="0" normalizeH="0" baseline="0" noProof="0" dirty="0" err="1">
                <a:ln>
                  <a:noFill/>
                </a:ln>
                <a:solidFill>
                  <a:prstClr val="black"/>
                </a:solidFill>
                <a:effectLst/>
                <a:uLnTx/>
                <a:uFillTx/>
                <a:latin typeface="Calibri Light" panose="020F0302020204030204"/>
                <a:ea typeface="+mn-ea"/>
                <a:cs typeface="+mn-cs"/>
              </a:rPr>
              <a:t>evaporazione</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 (il sale </a:t>
            </a:r>
            <a:r>
              <a:rPr kumimoji="0" lang="en-US" sz="2800" b="0" i="0" u="none" strike="noStrike" kern="1200" cap="none" spc="0" normalizeH="0" baseline="0" noProof="0" dirty="0" err="1">
                <a:ln>
                  <a:noFill/>
                </a:ln>
                <a:solidFill>
                  <a:prstClr val="black"/>
                </a:solidFill>
                <a:effectLst/>
                <a:uLnTx/>
                <a:uFillTx/>
                <a:latin typeface="Calibri Light" panose="020F0302020204030204"/>
                <a:ea typeface="+mn-ea"/>
                <a:cs typeface="+mn-cs"/>
              </a:rPr>
              <a:t>si</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Light" panose="020F0302020204030204"/>
                <a:ea typeface="+mn-ea"/>
                <a:cs typeface="+mn-cs"/>
              </a:rPr>
              <a:t>concentra</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a:t>
            </a:r>
          </a:p>
        </p:txBody>
      </p:sp>
    </p:spTree>
    <p:extLst>
      <p:ext uri="{BB962C8B-B14F-4D97-AF65-F5344CB8AC3E}">
        <p14:creationId xmlns:p14="http://schemas.microsoft.com/office/powerpoint/2010/main" val="37413404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ABC9F14-F87C-4DC9-8F1E-DA09EE6716B7}"/>
              </a:ext>
            </a:extLst>
          </p:cNvPr>
          <p:cNvSpPr txBox="1"/>
          <p:nvPr/>
        </p:nvSpPr>
        <p:spPr>
          <a:xfrm>
            <a:off x="839416" y="260648"/>
            <a:ext cx="1058517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4800" b="0" i="0" u="none" strike="noStrike" kern="1200" cap="none" spc="0" normalizeH="0" baseline="0" noProof="0" dirty="0">
                <a:ln>
                  <a:noFill/>
                </a:ln>
                <a:solidFill>
                  <a:prstClr val="black"/>
                </a:solidFill>
                <a:effectLst/>
                <a:uLnTx/>
                <a:uFillTx/>
                <a:latin typeface="Calibri Light" panose="020F0302020204030204"/>
                <a:ea typeface="+mn-ea"/>
                <a:cs typeface="+mn-cs"/>
              </a:rPr>
              <a:t>L’acqua si dirige verso nord</a:t>
            </a:r>
          </a:p>
        </p:txBody>
      </p:sp>
      <p:sp>
        <p:nvSpPr>
          <p:cNvPr id="4" name="CasellaDiTesto 3">
            <a:extLst>
              <a:ext uri="{FF2B5EF4-FFF2-40B4-BE49-F238E27FC236}">
                <a16:creationId xmlns:a16="http://schemas.microsoft.com/office/drawing/2014/main" id="{9E37C585-7A0E-4B87-9BA3-31A6E2DB1B33}"/>
              </a:ext>
            </a:extLst>
          </p:cNvPr>
          <p:cNvSpPr txBox="1"/>
          <p:nvPr/>
        </p:nvSpPr>
        <p:spPr>
          <a:xfrm>
            <a:off x="407369" y="1556792"/>
            <a:ext cx="5904656" cy="440120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Light" panose="020F0302020204030204"/>
                <a:ea typeface="+mn-ea"/>
                <a:cs typeface="+mn-cs"/>
              </a:rPr>
              <a:t>3. L’acqua, più salata e con un livello più alto, fuoriesce dal bacino e si dirige verso nord, ma viene deviata progressivamente verso destra dalla </a:t>
            </a:r>
            <a:r>
              <a:rPr kumimoji="0" lang="it-IT" sz="2800" b="0" i="0" u="none" strike="noStrike" kern="1200" cap="none" spc="0" normalizeH="0" baseline="0" noProof="0" dirty="0">
                <a:ln>
                  <a:noFill/>
                </a:ln>
                <a:solidFill>
                  <a:prstClr val="black"/>
                </a:solidFill>
                <a:effectLst/>
                <a:uLnTx/>
                <a:uFillTx/>
                <a:latin typeface="AntiqueOliCom" panose="00000506000000000000" pitchFamily="50" charset="0"/>
                <a:ea typeface="+mn-ea"/>
                <a:cs typeface="+mn-cs"/>
              </a:rPr>
              <a:t>forza di </a:t>
            </a:r>
            <a:r>
              <a:rPr kumimoji="0" lang="it-IT" sz="2800" b="0" i="0" u="none" strike="noStrike" kern="1200" cap="none" spc="0" normalizeH="0" baseline="0" noProof="0" dirty="0" err="1">
                <a:ln>
                  <a:noFill/>
                </a:ln>
                <a:solidFill>
                  <a:prstClr val="black"/>
                </a:solidFill>
                <a:effectLst/>
                <a:uLnTx/>
                <a:uFillTx/>
                <a:latin typeface="AntiqueOliCom" panose="00000506000000000000" pitchFamily="50" charset="0"/>
                <a:ea typeface="+mn-ea"/>
                <a:cs typeface="+mn-cs"/>
              </a:rPr>
              <a:t>Coriolis</a:t>
            </a:r>
            <a:r>
              <a:rPr kumimoji="0" lang="it-IT" sz="2800" b="0" i="0" u="none" strike="noStrike" kern="1200" cap="none" spc="0" normalizeH="0" baseline="0" noProof="0" dirty="0">
                <a:ln>
                  <a:noFill/>
                </a:ln>
                <a:solidFill>
                  <a:prstClr val="black"/>
                </a:solidFill>
                <a:effectLst/>
                <a:uLnTx/>
                <a:uFillTx/>
                <a:latin typeface="Calibri Light" panose="020F0302020204030204"/>
                <a:ea typeface="+mn-ea"/>
                <a:cs typeface="+mn-cs"/>
              </a:rPr>
              <a:t>, vale a dire dalla rotazione terrestre e </a:t>
            </a:r>
            <a:r>
              <a:rPr kumimoji="0" lang="it-IT" sz="2800" b="0" i="0" u="none" strike="noStrike" kern="1200" cap="none" spc="0" normalizeH="0" baseline="0" noProof="0" dirty="0">
                <a:ln>
                  <a:noFill/>
                </a:ln>
                <a:solidFill>
                  <a:prstClr val="black"/>
                </a:solidFill>
                <a:effectLst/>
                <a:uLnTx/>
                <a:uFillTx/>
                <a:latin typeface="AntiqueOliCom" panose="00000506000000000000" pitchFamily="50" charset="0"/>
                <a:ea typeface="+mn-ea"/>
                <a:cs typeface="+mn-cs"/>
              </a:rPr>
              <a:t>svolta verso est</a:t>
            </a:r>
            <a:r>
              <a:rPr kumimoji="0" lang="it-IT" sz="2800" b="0" i="0" u="none" strike="noStrike" kern="1200" cap="none" spc="0" normalizeH="0" baseline="0" noProof="0" dirty="0">
                <a:ln>
                  <a:noFill/>
                </a:ln>
                <a:solidFill>
                  <a:prstClr val="black"/>
                </a:solidFill>
                <a:effectLst/>
                <a:uLnTx/>
                <a:uFillTx/>
                <a:latin typeface="Calibri Light" panose="020F0302020204030204"/>
                <a:ea typeface="+mn-ea"/>
                <a:cs typeface="+mn-cs"/>
              </a:rPr>
              <a:t>, dove prosegue nell’ambito delle correnti costanti occidentali delle medie latitudini, inizialmente con una velocità di 9 km/h.</a:t>
            </a:r>
          </a:p>
        </p:txBody>
      </p:sp>
      <p:pic>
        <p:nvPicPr>
          <p:cNvPr id="2" name="Immagine 1">
            <a:extLst>
              <a:ext uri="{FF2B5EF4-FFF2-40B4-BE49-F238E27FC236}">
                <a16:creationId xmlns:a16="http://schemas.microsoft.com/office/drawing/2014/main" id="{C4A6D2F3-659B-4CD4-B8B8-78BEE871F326}"/>
              </a:ext>
            </a:extLst>
          </p:cNvPr>
          <p:cNvPicPr>
            <a:picLocks noChangeAspect="1"/>
          </p:cNvPicPr>
          <p:nvPr/>
        </p:nvPicPr>
        <p:blipFill>
          <a:blip r:embed="rId2"/>
          <a:stretch>
            <a:fillRect/>
          </a:stretch>
        </p:blipFill>
        <p:spPr>
          <a:xfrm>
            <a:off x="6528048" y="1772816"/>
            <a:ext cx="5040560" cy="4116457"/>
          </a:xfrm>
          <a:prstGeom prst="rect">
            <a:avLst/>
          </a:prstGeom>
        </p:spPr>
      </p:pic>
      <p:sp>
        <p:nvSpPr>
          <p:cNvPr id="5" name="Freccia in giù 4">
            <a:extLst>
              <a:ext uri="{FF2B5EF4-FFF2-40B4-BE49-F238E27FC236}">
                <a16:creationId xmlns:a16="http://schemas.microsoft.com/office/drawing/2014/main" id="{29C17BC0-AA5C-430B-9485-81F108E6CA90}"/>
              </a:ext>
            </a:extLst>
          </p:cNvPr>
          <p:cNvSpPr/>
          <p:nvPr/>
        </p:nvSpPr>
        <p:spPr>
          <a:xfrm rot="10361670">
            <a:off x="7680176" y="3429000"/>
            <a:ext cx="576064" cy="648072"/>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ccia in giù 5">
            <a:extLst>
              <a:ext uri="{FF2B5EF4-FFF2-40B4-BE49-F238E27FC236}">
                <a16:creationId xmlns:a16="http://schemas.microsoft.com/office/drawing/2014/main" id="{FA2DC7CF-F1D5-435F-8CDE-F216732C20ED}"/>
              </a:ext>
            </a:extLst>
          </p:cNvPr>
          <p:cNvSpPr/>
          <p:nvPr/>
        </p:nvSpPr>
        <p:spPr>
          <a:xfrm rot="10361670">
            <a:off x="8486374" y="3312230"/>
            <a:ext cx="576064" cy="648072"/>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ccia in giù 6">
            <a:extLst>
              <a:ext uri="{FF2B5EF4-FFF2-40B4-BE49-F238E27FC236}">
                <a16:creationId xmlns:a16="http://schemas.microsoft.com/office/drawing/2014/main" id="{456FD447-F3FE-4C92-BF98-17C338BFE93B}"/>
              </a:ext>
            </a:extLst>
          </p:cNvPr>
          <p:cNvSpPr/>
          <p:nvPr/>
        </p:nvSpPr>
        <p:spPr>
          <a:xfrm rot="10361670">
            <a:off x="9447235" y="3104964"/>
            <a:ext cx="576064" cy="648072"/>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ccia in giù 7">
            <a:extLst>
              <a:ext uri="{FF2B5EF4-FFF2-40B4-BE49-F238E27FC236}">
                <a16:creationId xmlns:a16="http://schemas.microsoft.com/office/drawing/2014/main" id="{BD62D4F8-22FD-42D4-842F-B22C999665A1}"/>
              </a:ext>
            </a:extLst>
          </p:cNvPr>
          <p:cNvSpPr/>
          <p:nvPr/>
        </p:nvSpPr>
        <p:spPr>
          <a:xfrm rot="15198547">
            <a:off x="10505473" y="3429001"/>
            <a:ext cx="576064" cy="648072"/>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51201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6">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18">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asellaDiTesto 2">
            <a:extLst>
              <a:ext uri="{FF2B5EF4-FFF2-40B4-BE49-F238E27FC236}">
                <a16:creationId xmlns:a16="http://schemas.microsoft.com/office/drawing/2014/main" id="{1ABC9F14-F87C-4DC9-8F1E-DA09EE6716B7}"/>
              </a:ext>
            </a:extLst>
          </p:cNvPr>
          <p:cNvSpPr txBox="1"/>
          <p:nvPr/>
        </p:nvSpPr>
        <p:spPr>
          <a:xfrm>
            <a:off x="838200" y="609600"/>
            <a:ext cx="3739341" cy="1330839"/>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100" b="0" i="0" u="none" strike="noStrike" kern="1200" cap="none" spc="0" normalizeH="0" baseline="0" noProof="0">
                <a:ln>
                  <a:noFill/>
                </a:ln>
                <a:solidFill>
                  <a:prstClr val="black"/>
                </a:solidFill>
                <a:effectLst/>
                <a:uLnTx/>
                <a:uFillTx/>
                <a:latin typeface="Calibri Light" panose="020F0302020204030204"/>
                <a:ea typeface="+mn-ea"/>
                <a:cs typeface="+mn-cs"/>
              </a:rPr>
              <a:t>Un fiume d’acqua in mare</a:t>
            </a:r>
          </a:p>
        </p:txBody>
      </p:sp>
      <p:sp>
        <p:nvSpPr>
          <p:cNvPr id="4" name="CasellaDiTesto 3">
            <a:extLst>
              <a:ext uri="{FF2B5EF4-FFF2-40B4-BE49-F238E27FC236}">
                <a16:creationId xmlns:a16="http://schemas.microsoft.com/office/drawing/2014/main" id="{9E37C585-7A0E-4B87-9BA3-31A6E2DB1B33}"/>
              </a:ext>
            </a:extLst>
          </p:cNvPr>
          <p:cNvSpPr txBox="1"/>
          <p:nvPr/>
        </p:nvSpPr>
        <p:spPr>
          <a:xfrm>
            <a:off x="191344" y="2194102"/>
            <a:ext cx="4968552" cy="4331242"/>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4. Il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fiume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d’acqua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ha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una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portata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di </a:t>
            </a:r>
            <a:r>
              <a:rPr kumimoji="0" lang="en-US" sz="2400" b="0" i="0" u="none" strike="noStrike" kern="1200" cap="none" spc="0" normalizeH="0" baseline="0" noProof="0" dirty="0">
                <a:ln>
                  <a:noFill/>
                </a:ln>
                <a:solidFill>
                  <a:prstClr val="black"/>
                </a:solidFill>
                <a:effectLst/>
                <a:uLnTx/>
                <a:uFillTx/>
                <a:latin typeface="AntiqueOliCom" panose="00000506000000000000" pitchFamily="50" charset="0"/>
                <a:ea typeface="+mn-ea"/>
                <a:cs typeface="+mn-cs"/>
              </a:rPr>
              <a:t>100 </a:t>
            </a:r>
            <a:r>
              <a:rPr kumimoji="0" lang="en-US" sz="2400" b="0" i="0" u="none" strike="noStrike" kern="1200" cap="none" spc="0" normalizeH="0" baseline="0" noProof="0" dirty="0" err="1">
                <a:ln>
                  <a:noFill/>
                </a:ln>
                <a:solidFill>
                  <a:prstClr val="black"/>
                </a:solidFill>
                <a:effectLst/>
                <a:uLnTx/>
                <a:uFillTx/>
                <a:latin typeface="AntiqueOliCom" panose="00000506000000000000" pitchFamily="50" charset="0"/>
                <a:ea typeface="+mn-ea"/>
                <a:cs typeface="+mn-cs"/>
              </a:rPr>
              <a:t>milioni</a:t>
            </a:r>
            <a:r>
              <a:rPr kumimoji="0" lang="en-US" sz="2400" b="0" i="0" u="none" strike="noStrike" kern="1200" cap="none" spc="0" normalizeH="0" baseline="0" noProof="0" dirty="0">
                <a:ln>
                  <a:noFill/>
                </a:ln>
                <a:solidFill>
                  <a:prstClr val="black"/>
                </a:solidFill>
                <a:effectLst/>
                <a:uLnTx/>
                <a:uFillTx/>
                <a:latin typeface="AntiqueOliCom" panose="00000506000000000000" pitchFamily="50" charset="0"/>
                <a:ea typeface="+mn-ea"/>
                <a:cs typeface="+mn-cs"/>
              </a:rPr>
              <a:t> di m</a:t>
            </a:r>
            <a:r>
              <a:rPr kumimoji="0" lang="en-US" sz="2400" b="0" i="0" u="none" strike="noStrike" kern="1200" cap="none" spc="0" normalizeH="0" baseline="-25000" noProof="0" dirty="0">
                <a:ln>
                  <a:noFill/>
                </a:ln>
                <a:solidFill>
                  <a:prstClr val="black"/>
                </a:solidFill>
                <a:effectLst/>
                <a:uLnTx/>
                <a:uFillTx/>
                <a:latin typeface="AntiqueOliCom" panose="00000506000000000000" pitchFamily="50" charset="0"/>
                <a:ea typeface="+mn-ea"/>
                <a:cs typeface="+mn-cs"/>
              </a:rPr>
              <a:t>3</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vale a dire 800 volte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più</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del Rio delle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Amazzoni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ed è di un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colore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diverso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rispetto alle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acque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più</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fredde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e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meno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salate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circostanti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Si dirige verso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nord-est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allargandosi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e rallentando.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Quando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giunge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nei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pressi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dell’Irlanda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Amasis MT Pro Black" panose="02040A04050005020304" pitchFamily="18" charset="0"/>
                <a:ea typeface="+mn-ea"/>
                <a:cs typeface="+mn-cs"/>
              </a:rPr>
              <a:t>si</a:t>
            </a:r>
            <a:r>
              <a:rPr kumimoji="0" lang="en-US" sz="2400" b="0" i="0" u="none" strike="noStrike" kern="1200" cap="none" spc="0" normalizeH="0" baseline="0" noProof="0" dirty="0">
                <a:ln>
                  <a:noFill/>
                </a:ln>
                <a:solidFill>
                  <a:prstClr val="black"/>
                </a:solidFill>
                <a:effectLst/>
                <a:uLnTx/>
                <a:uFillTx/>
                <a:latin typeface="Amasis MT Pro Black" panose="02040A04050005020304" pitchFamily="18" charset="0"/>
                <a:ea typeface="+mn-ea"/>
                <a:cs typeface="+mn-cs"/>
              </a:rPr>
              <a:t> divide in due rami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rallentando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fino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 6-7 km/h. E’ qui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viene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ceduta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la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più</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grande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quantità</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di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calore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all’ambiente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circostante</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Immagine 4">
            <a:extLst>
              <a:ext uri="{FF2B5EF4-FFF2-40B4-BE49-F238E27FC236}">
                <a16:creationId xmlns:a16="http://schemas.microsoft.com/office/drawing/2014/main" id="{C2965EDE-F98E-4B95-B55E-0A1D2CB2D5DA}"/>
              </a:ext>
            </a:extLst>
          </p:cNvPr>
          <p:cNvPicPr>
            <a:picLocks noChangeAspect="1"/>
          </p:cNvPicPr>
          <p:nvPr/>
        </p:nvPicPr>
        <p:blipFill rotWithShape="1">
          <a:blip r:embed="rId2"/>
          <a:srcRect l="13693" r="29950"/>
          <a:stretch/>
        </p:blipFill>
        <p:spPr>
          <a:xfrm>
            <a:off x="5726357" y="661916"/>
            <a:ext cx="5593341" cy="5557909"/>
          </a:xfrm>
          <a:prstGeom prst="rect">
            <a:avLst/>
          </a:prstGeom>
        </p:spPr>
      </p:pic>
    </p:spTree>
    <p:extLst>
      <p:ext uri="{BB962C8B-B14F-4D97-AF65-F5344CB8AC3E}">
        <p14:creationId xmlns:p14="http://schemas.microsoft.com/office/powerpoint/2010/main" val="24796365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ABC9F14-F87C-4DC9-8F1E-DA09EE6716B7}"/>
              </a:ext>
            </a:extLst>
          </p:cNvPr>
          <p:cNvSpPr txBox="1"/>
          <p:nvPr/>
        </p:nvSpPr>
        <p:spPr>
          <a:xfrm>
            <a:off x="839416" y="260648"/>
            <a:ext cx="1058517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4800" b="0" i="0" u="none" strike="noStrike" kern="1200" cap="none" spc="0" normalizeH="0" baseline="0" noProof="0" dirty="0">
                <a:ln>
                  <a:noFill/>
                </a:ln>
                <a:solidFill>
                  <a:prstClr val="black"/>
                </a:solidFill>
                <a:effectLst/>
                <a:uLnTx/>
                <a:uFillTx/>
                <a:latin typeface="Calibri Light" panose="020F0302020204030204"/>
                <a:ea typeface="+mn-ea"/>
                <a:cs typeface="+mn-cs"/>
              </a:rPr>
              <a:t>Il ramo meridionale</a:t>
            </a:r>
          </a:p>
        </p:txBody>
      </p:sp>
      <p:sp>
        <p:nvSpPr>
          <p:cNvPr id="4" name="CasellaDiTesto 3">
            <a:extLst>
              <a:ext uri="{FF2B5EF4-FFF2-40B4-BE49-F238E27FC236}">
                <a16:creationId xmlns:a16="http://schemas.microsoft.com/office/drawing/2014/main" id="{9E37C585-7A0E-4B87-9BA3-31A6E2DB1B33}"/>
              </a:ext>
            </a:extLst>
          </p:cNvPr>
          <p:cNvSpPr txBox="1"/>
          <p:nvPr/>
        </p:nvSpPr>
        <p:spPr>
          <a:xfrm>
            <a:off x="407369" y="1556792"/>
            <a:ext cx="4104455" cy="43924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Light" panose="020F0302020204030204"/>
                <a:ea typeface="+mn-ea"/>
                <a:cs typeface="+mn-cs"/>
              </a:rPr>
              <a:t>5. Il ramo meridionale lambisce la penisola Iberica e, giunto lungo le coste africane si unisce alla Corrente delle Canarie, che porta acqua fredda dalle profondità delle coste africane per compensare il minore livello dell’Atlantico lungo i suoi bordi orientali</a:t>
            </a:r>
          </a:p>
        </p:txBody>
      </p:sp>
      <p:pic>
        <p:nvPicPr>
          <p:cNvPr id="5" name="Immagine 4">
            <a:extLst>
              <a:ext uri="{FF2B5EF4-FFF2-40B4-BE49-F238E27FC236}">
                <a16:creationId xmlns:a16="http://schemas.microsoft.com/office/drawing/2014/main" id="{D5046F19-B7F7-40F0-8BD1-1EB61C904277}"/>
              </a:ext>
            </a:extLst>
          </p:cNvPr>
          <p:cNvPicPr>
            <a:picLocks noChangeAspect="1"/>
          </p:cNvPicPr>
          <p:nvPr/>
        </p:nvPicPr>
        <p:blipFill>
          <a:blip r:embed="rId2"/>
          <a:stretch>
            <a:fillRect/>
          </a:stretch>
        </p:blipFill>
        <p:spPr>
          <a:xfrm>
            <a:off x="4871864" y="707180"/>
            <a:ext cx="7124700" cy="5133975"/>
          </a:xfrm>
          <a:prstGeom prst="rect">
            <a:avLst/>
          </a:prstGeom>
        </p:spPr>
      </p:pic>
    </p:spTree>
    <p:extLst>
      <p:ext uri="{BB962C8B-B14F-4D97-AF65-F5344CB8AC3E}">
        <p14:creationId xmlns:p14="http://schemas.microsoft.com/office/powerpoint/2010/main" val="27498835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ABC9F14-F87C-4DC9-8F1E-DA09EE6716B7}"/>
              </a:ext>
            </a:extLst>
          </p:cNvPr>
          <p:cNvSpPr txBox="1"/>
          <p:nvPr/>
        </p:nvSpPr>
        <p:spPr>
          <a:xfrm>
            <a:off x="839416" y="260648"/>
            <a:ext cx="1058517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4800" b="0" i="0" u="none" strike="noStrike" kern="1200" cap="none" spc="0" normalizeH="0" baseline="0" noProof="0" dirty="0">
                <a:ln>
                  <a:noFill/>
                </a:ln>
                <a:solidFill>
                  <a:prstClr val="black"/>
                </a:solidFill>
                <a:effectLst/>
                <a:uLnTx/>
                <a:uFillTx/>
                <a:latin typeface="Calibri Light" panose="020F0302020204030204"/>
                <a:ea typeface="+mn-ea"/>
                <a:cs typeface="+mn-cs"/>
              </a:rPr>
              <a:t>Un termosifone naturale</a:t>
            </a:r>
          </a:p>
        </p:txBody>
      </p:sp>
      <p:sp>
        <p:nvSpPr>
          <p:cNvPr id="4" name="CasellaDiTesto 3">
            <a:extLst>
              <a:ext uri="{FF2B5EF4-FFF2-40B4-BE49-F238E27FC236}">
                <a16:creationId xmlns:a16="http://schemas.microsoft.com/office/drawing/2014/main" id="{9E37C585-7A0E-4B87-9BA3-31A6E2DB1B33}"/>
              </a:ext>
            </a:extLst>
          </p:cNvPr>
          <p:cNvSpPr txBox="1"/>
          <p:nvPr/>
        </p:nvSpPr>
        <p:spPr>
          <a:xfrm>
            <a:off x="407369" y="1556792"/>
            <a:ext cx="5112567" cy="47971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Light" panose="020F0302020204030204"/>
                <a:ea typeface="+mn-ea"/>
                <a:cs typeface="+mn-cs"/>
              </a:rPr>
              <a:t>6. Il ramo settentrionale (corrente nord-atlantica), proseguendo a 5-6 km/h riscalda le isole britanniche e la Norvegia, che hanno un clima eccezionalmente mite per la loro latitudine, mantiene sgombri dal ghiaccio tutti i fiordi fino a capo nord, </a:t>
            </a:r>
            <a:r>
              <a:rPr kumimoji="0" lang="it-IT" sz="2800" b="0" i="0" u="none" strike="noStrike" kern="1200" cap="none" spc="0" normalizeH="0" baseline="0" noProof="0" dirty="0">
                <a:ln>
                  <a:noFill/>
                </a:ln>
                <a:solidFill>
                  <a:prstClr val="black"/>
                </a:solidFill>
                <a:effectLst/>
                <a:uLnTx/>
                <a:uFillTx/>
                <a:latin typeface="Berlin Sans FB Demi" panose="020E0802020502020306" pitchFamily="34" charset="0"/>
                <a:ea typeface="+mn-ea"/>
                <a:cs typeface="+mn-cs"/>
              </a:rPr>
              <a:t>scavando dentro la banchisa </a:t>
            </a:r>
            <a:r>
              <a:rPr kumimoji="0" lang="it-IT" sz="2800" b="0" i="0" u="none" strike="noStrike" kern="1200" cap="none" spc="0" normalizeH="0" baseline="0" noProof="0" dirty="0">
                <a:ln>
                  <a:noFill/>
                </a:ln>
                <a:solidFill>
                  <a:prstClr val="black"/>
                </a:solidFill>
                <a:effectLst/>
                <a:uLnTx/>
                <a:uFillTx/>
                <a:latin typeface="Calibri Light" panose="020F0302020204030204"/>
                <a:ea typeface="+mn-ea"/>
                <a:cs typeface="+mn-cs"/>
              </a:rPr>
              <a:t>polare, e giunge fino al mare di Barents.</a:t>
            </a:r>
          </a:p>
        </p:txBody>
      </p:sp>
      <p:pic>
        <p:nvPicPr>
          <p:cNvPr id="5" name="Immagine 4">
            <a:extLst>
              <a:ext uri="{FF2B5EF4-FFF2-40B4-BE49-F238E27FC236}">
                <a16:creationId xmlns:a16="http://schemas.microsoft.com/office/drawing/2014/main" id="{E1BF5716-9E37-4D81-8121-B3075D35A001}"/>
              </a:ext>
            </a:extLst>
          </p:cNvPr>
          <p:cNvPicPr>
            <a:picLocks noChangeAspect="1"/>
          </p:cNvPicPr>
          <p:nvPr/>
        </p:nvPicPr>
        <p:blipFill>
          <a:blip r:embed="rId2"/>
          <a:stretch>
            <a:fillRect/>
          </a:stretch>
        </p:blipFill>
        <p:spPr>
          <a:xfrm>
            <a:off x="5982815" y="1700808"/>
            <a:ext cx="6204182" cy="4653136"/>
          </a:xfrm>
          <a:prstGeom prst="rect">
            <a:avLst/>
          </a:prstGeom>
        </p:spPr>
      </p:pic>
    </p:spTree>
    <p:extLst>
      <p:ext uri="{BB962C8B-B14F-4D97-AF65-F5344CB8AC3E}">
        <p14:creationId xmlns:p14="http://schemas.microsoft.com/office/powerpoint/2010/main" val="9211544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ABC9F14-F87C-4DC9-8F1E-DA09EE6716B7}"/>
              </a:ext>
            </a:extLst>
          </p:cNvPr>
          <p:cNvSpPr txBox="1"/>
          <p:nvPr/>
        </p:nvSpPr>
        <p:spPr>
          <a:xfrm>
            <a:off x="803412" y="260648"/>
            <a:ext cx="1058517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4800" b="0" i="0" u="none" strike="noStrike" kern="1200" cap="none" spc="0" normalizeH="0" baseline="0" noProof="0" dirty="0">
                <a:ln>
                  <a:noFill/>
                </a:ln>
                <a:solidFill>
                  <a:prstClr val="black"/>
                </a:solidFill>
                <a:effectLst/>
                <a:uLnTx/>
                <a:uFillTx/>
                <a:latin typeface="Calibri Light" panose="020F0302020204030204"/>
                <a:ea typeface="+mn-ea"/>
                <a:cs typeface="+mn-cs"/>
              </a:rPr>
              <a:t>Una meraviglia della fisica</a:t>
            </a:r>
          </a:p>
        </p:txBody>
      </p:sp>
      <p:sp>
        <p:nvSpPr>
          <p:cNvPr id="4" name="CasellaDiTesto 3">
            <a:extLst>
              <a:ext uri="{FF2B5EF4-FFF2-40B4-BE49-F238E27FC236}">
                <a16:creationId xmlns:a16="http://schemas.microsoft.com/office/drawing/2014/main" id="{9E37C585-7A0E-4B87-9BA3-31A6E2DB1B33}"/>
              </a:ext>
            </a:extLst>
          </p:cNvPr>
          <p:cNvSpPr txBox="1"/>
          <p:nvPr/>
        </p:nvSpPr>
        <p:spPr>
          <a:xfrm>
            <a:off x="407368" y="1556792"/>
            <a:ext cx="10585175" cy="224676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Light" panose="020F0302020204030204"/>
                <a:ea typeface="+mn-ea"/>
                <a:cs typeface="+mn-cs"/>
              </a:rPr>
              <a:t>7. Qui, l’acqua un tempo calda, si è ormai raffreddata e, quindi, essendo molto più salata di quella circostante, che ha un tasso di salinità inferiore, è più pesante e </a:t>
            </a:r>
            <a:r>
              <a:rPr kumimoji="0" lang="it-IT" sz="2800" b="0" i="0" u="none" strike="noStrike" kern="1200" cap="none" spc="0" normalizeH="0" baseline="0" noProof="0" dirty="0">
                <a:ln>
                  <a:noFill/>
                </a:ln>
                <a:solidFill>
                  <a:prstClr val="black"/>
                </a:solidFill>
                <a:effectLst/>
                <a:uLnTx/>
                <a:uFillTx/>
                <a:latin typeface="AntiqueOliCom" panose="00000506000000000000" pitchFamily="50" charset="0"/>
                <a:ea typeface="+mn-ea"/>
                <a:cs typeface="+mn-cs"/>
              </a:rPr>
              <a:t>sprofonda</a:t>
            </a:r>
            <a:r>
              <a:rPr kumimoji="0" lang="it-IT" sz="2800" b="0" i="0" u="none" strike="noStrike" kern="1200" cap="none" spc="0" normalizeH="0" baseline="0" noProof="0" dirty="0">
                <a:ln>
                  <a:noFill/>
                </a:ln>
                <a:solidFill>
                  <a:prstClr val="black"/>
                </a:solidFill>
                <a:effectLst/>
                <a:uLnTx/>
                <a:uFillTx/>
                <a:latin typeface="Calibri Light" panose="020F0302020204030204"/>
                <a:ea typeface="+mn-ea"/>
                <a:cs typeface="+mn-cs"/>
              </a:rPr>
              <a:t>, creando una corrente di profondità che riporta l’acqua fredda e salata verso l’Atlantico meridionale, all’interno del nastro trasportatore…</a:t>
            </a:r>
          </a:p>
        </p:txBody>
      </p:sp>
      <p:pic>
        <p:nvPicPr>
          <p:cNvPr id="5" name="Immagine 4">
            <a:extLst>
              <a:ext uri="{FF2B5EF4-FFF2-40B4-BE49-F238E27FC236}">
                <a16:creationId xmlns:a16="http://schemas.microsoft.com/office/drawing/2014/main" id="{AEB044BE-3C34-4862-B24E-15ED112084D2}"/>
              </a:ext>
            </a:extLst>
          </p:cNvPr>
          <p:cNvPicPr>
            <a:picLocks noChangeAspect="1"/>
          </p:cNvPicPr>
          <p:nvPr/>
        </p:nvPicPr>
        <p:blipFill>
          <a:blip r:embed="rId2"/>
          <a:stretch>
            <a:fillRect/>
          </a:stretch>
        </p:blipFill>
        <p:spPr>
          <a:xfrm>
            <a:off x="429343" y="3928324"/>
            <a:ext cx="8277225" cy="2667000"/>
          </a:xfrm>
          <a:prstGeom prst="rect">
            <a:avLst/>
          </a:prstGeom>
        </p:spPr>
      </p:pic>
    </p:spTree>
    <p:extLst>
      <p:ext uri="{BB962C8B-B14F-4D97-AF65-F5344CB8AC3E}">
        <p14:creationId xmlns:p14="http://schemas.microsoft.com/office/powerpoint/2010/main" val="1792353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49CB6A7-CF77-44D5-AA9E-577E2311F07E}"/>
              </a:ext>
            </a:extLst>
          </p:cNvPr>
          <p:cNvPicPr>
            <a:picLocks noChangeAspect="1"/>
          </p:cNvPicPr>
          <p:nvPr/>
        </p:nvPicPr>
        <p:blipFill>
          <a:blip r:embed="rId2"/>
          <a:stretch>
            <a:fillRect/>
          </a:stretch>
        </p:blipFill>
        <p:spPr>
          <a:xfrm>
            <a:off x="2502" y="5679"/>
            <a:ext cx="12189498" cy="6858000"/>
          </a:xfrm>
          <a:prstGeom prst="rect">
            <a:avLst/>
          </a:prstGeom>
        </p:spPr>
      </p:pic>
      <p:sp>
        <p:nvSpPr>
          <p:cNvPr id="3" name="CasellaDiTesto 2">
            <a:extLst>
              <a:ext uri="{FF2B5EF4-FFF2-40B4-BE49-F238E27FC236}">
                <a16:creationId xmlns:a16="http://schemas.microsoft.com/office/drawing/2014/main" id="{8C587041-F3A2-4E20-AC40-39DAB08D91BA}"/>
              </a:ext>
            </a:extLst>
          </p:cNvPr>
          <p:cNvSpPr txBox="1"/>
          <p:nvPr/>
        </p:nvSpPr>
        <p:spPr>
          <a:xfrm>
            <a:off x="263352" y="5208253"/>
            <a:ext cx="5472608"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srgbClr val="FFFF00"/>
                </a:solidFill>
                <a:effectLst/>
                <a:uLnTx/>
                <a:uFillTx/>
                <a:latin typeface="Calibri" panose="020F0502020204030204"/>
                <a:ea typeface="+mn-ea"/>
                <a:cs typeface="+mn-cs"/>
              </a:rPr>
              <a:t>Non un albero nella tundra desolata, coperta di neve per 9 mesi l’anno e, spesso, anche d’estate</a:t>
            </a:r>
          </a:p>
        </p:txBody>
      </p:sp>
    </p:spTree>
    <p:extLst>
      <p:ext uri="{BB962C8B-B14F-4D97-AF65-F5344CB8AC3E}">
        <p14:creationId xmlns:p14="http://schemas.microsoft.com/office/powerpoint/2010/main" val="5487505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ABC9F14-F87C-4DC9-8F1E-DA09EE6716B7}"/>
              </a:ext>
            </a:extLst>
          </p:cNvPr>
          <p:cNvSpPr txBox="1"/>
          <p:nvPr/>
        </p:nvSpPr>
        <p:spPr>
          <a:xfrm>
            <a:off x="803412" y="260648"/>
            <a:ext cx="1058517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4800" b="0" i="0" u="none" strike="noStrike" kern="1200" cap="none" spc="0" normalizeH="0" baseline="0" noProof="0" dirty="0">
                <a:ln>
                  <a:noFill/>
                </a:ln>
                <a:solidFill>
                  <a:prstClr val="black"/>
                </a:solidFill>
                <a:effectLst/>
                <a:uLnTx/>
                <a:uFillTx/>
                <a:latin typeface="Calibri Light" panose="020F0302020204030204"/>
                <a:ea typeface="+mn-ea"/>
                <a:cs typeface="+mn-cs"/>
              </a:rPr>
              <a:t>Lo sprofondamento nell’abisso</a:t>
            </a:r>
          </a:p>
        </p:txBody>
      </p:sp>
      <p:sp>
        <p:nvSpPr>
          <p:cNvPr id="4" name="CasellaDiTesto 3">
            <a:extLst>
              <a:ext uri="{FF2B5EF4-FFF2-40B4-BE49-F238E27FC236}">
                <a16:creationId xmlns:a16="http://schemas.microsoft.com/office/drawing/2014/main" id="{9E37C585-7A0E-4B87-9BA3-31A6E2DB1B33}"/>
              </a:ext>
            </a:extLst>
          </p:cNvPr>
          <p:cNvSpPr txBox="1"/>
          <p:nvPr/>
        </p:nvSpPr>
        <p:spPr>
          <a:xfrm>
            <a:off x="407368" y="1556792"/>
            <a:ext cx="10585175" cy="26776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Light" panose="020F0302020204030204"/>
                <a:ea typeface="+mn-ea"/>
                <a:cs typeface="+mn-cs"/>
              </a:rPr>
              <a:t>8. La caduta dell’acqua fredda e salata verso il fondo del mare è un fenomeno spettacolare, visibile dalla superficie, perché crea una serie di vortici e gorghi (</a:t>
            </a:r>
            <a:r>
              <a:rPr kumimoji="0" lang="it-IT" sz="2800" b="0" i="0" u="none" strike="noStrike" kern="1200" cap="none" spc="0" normalizeH="0" baseline="0" noProof="0" dirty="0">
                <a:ln>
                  <a:noFill/>
                </a:ln>
                <a:solidFill>
                  <a:prstClr val="black"/>
                </a:solidFill>
                <a:effectLst/>
                <a:uLnTx/>
                <a:uFillTx/>
                <a:latin typeface="Cooper Black" panose="0208090404030B020404" pitchFamily="18" charset="0"/>
                <a:ea typeface="+mn-ea"/>
                <a:cs typeface="+mn-cs"/>
              </a:rPr>
              <a:t>camini termoalini</a:t>
            </a:r>
            <a:r>
              <a:rPr kumimoji="0" lang="it-IT" sz="2800" b="0" i="0" u="none" strike="noStrike" kern="1200" cap="none" spc="0" normalizeH="0" baseline="0" noProof="0" dirty="0">
                <a:ln>
                  <a:noFill/>
                </a:ln>
                <a:solidFill>
                  <a:prstClr val="black"/>
                </a:solidFill>
                <a:effectLst/>
                <a:uLnTx/>
                <a:uFillTx/>
                <a:latin typeface="Calibri Light" panose="020F0302020204030204"/>
                <a:ea typeface="+mn-ea"/>
                <a:cs typeface="+mn-cs"/>
              </a:rPr>
              <a:t>) che trascinano verso il fondo l’altra acqua che nel frattempo giunge. In condizioni normali </a:t>
            </a:r>
            <a:r>
              <a:rPr kumimoji="0" lang="it-IT" sz="2800" b="0" i="0" u="none" strike="noStrike" kern="1200" cap="none" spc="0" normalizeH="0" baseline="0" noProof="0" dirty="0">
                <a:ln>
                  <a:noFill/>
                </a:ln>
                <a:solidFill>
                  <a:prstClr val="black"/>
                </a:solidFill>
                <a:effectLst/>
                <a:uLnTx/>
                <a:uFillTx/>
                <a:latin typeface="Cooper Black" panose="0208090404030B020404" pitchFamily="18" charset="0"/>
                <a:ea typeface="+mn-ea"/>
                <a:cs typeface="+mn-cs"/>
              </a:rPr>
              <a:t>sprofondano fra i 15 e i 17 milioni di m</a:t>
            </a:r>
            <a:r>
              <a:rPr kumimoji="0" lang="it-IT" sz="2800" b="0" i="0" u="none" strike="noStrike" kern="1200" cap="none" spc="0" normalizeH="0" baseline="30000" noProof="0" dirty="0">
                <a:ln>
                  <a:noFill/>
                </a:ln>
                <a:solidFill>
                  <a:prstClr val="black"/>
                </a:solidFill>
                <a:effectLst/>
                <a:uLnTx/>
                <a:uFillTx/>
                <a:latin typeface="Cooper Black" panose="0208090404030B020404" pitchFamily="18" charset="0"/>
                <a:ea typeface="+mn-ea"/>
                <a:cs typeface="+mn-cs"/>
              </a:rPr>
              <a:t>3</a:t>
            </a:r>
            <a:r>
              <a:rPr kumimoji="0" lang="it-IT" sz="2800" b="0" i="0" u="none" strike="noStrike" kern="1200" cap="none" spc="0" normalizeH="0" baseline="0" noProof="0" dirty="0">
                <a:ln>
                  <a:noFill/>
                </a:ln>
                <a:solidFill>
                  <a:prstClr val="black"/>
                </a:solidFill>
                <a:effectLst/>
                <a:uLnTx/>
                <a:uFillTx/>
                <a:latin typeface="Cooper Black" panose="0208090404030B020404" pitchFamily="18" charset="0"/>
                <a:ea typeface="+mn-ea"/>
                <a:cs typeface="+mn-cs"/>
              </a:rPr>
              <a:t> di acqua al secondo</a:t>
            </a:r>
            <a:r>
              <a:rPr kumimoji="0" lang="it-IT" sz="2800" b="0" i="0" u="none" strike="noStrike" kern="1200" cap="none" spc="0" normalizeH="0" baseline="0" noProof="0" dirty="0">
                <a:ln>
                  <a:noFill/>
                </a:ln>
                <a:solidFill>
                  <a:prstClr val="black"/>
                </a:solidFill>
                <a:effectLst/>
                <a:uLnTx/>
                <a:uFillTx/>
                <a:latin typeface="Calibri Light" panose="020F0302020204030204"/>
                <a:ea typeface="+mn-ea"/>
                <a:cs typeface="+mn-cs"/>
              </a:rPr>
              <a:t>… Altro che il Niagara!</a:t>
            </a:r>
          </a:p>
        </p:txBody>
      </p:sp>
      <p:pic>
        <p:nvPicPr>
          <p:cNvPr id="2" name="Immagine 1">
            <a:extLst>
              <a:ext uri="{FF2B5EF4-FFF2-40B4-BE49-F238E27FC236}">
                <a16:creationId xmlns:a16="http://schemas.microsoft.com/office/drawing/2014/main" id="{733E60AE-7795-4D19-89B8-62F9B6FA1D5C}"/>
              </a:ext>
            </a:extLst>
          </p:cNvPr>
          <p:cNvPicPr>
            <a:picLocks noChangeAspect="1"/>
          </p:cNvPicPr>
          <p:nvPr/>
        </p:nvPicPr>
        <p:blipFill>
          <a:blip r:embed="rId2"/>
          <a:stretch>
            <a:fillRect/>
          </a:stretch>
        </p:blipFill>
        <p:spPr>
          <a:xfrm>
            <a:off x="5303911" y="3864335"/>
            <a:ext cx="5688632" cy="2733017"/>
          </a:xfrm>
          <a:prstGeom prst="rect">
            <a:avLst/>
          </a:prstGeom>
        </p:spPr>
      </p:pic>
    </p:spTree>
    <p:extLst>
      <p:ext uri="{BB962C8B-B14F-4D97-AF65-F5344CB8AC3E}">
        <p14:creationId xmlns:p14="http://schemas.microsoft.com/office/powerpoint/2010/main" val="19701898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308AD3-3D78-424A-9F41-4D952BB8B549}"/>
              </a:ext>
            </a:extLst>
          </p:cNvPr>
          <p:cNvSpPr>
            <a:spLocks noGrp="1"/>
          </p:cNvSpPr>
          <p:nvPr>
            <p:ph type="title"/>
          </p:nvPr>
        </p:nvSpPr>
        <p:spPr/>
        <p:txBody>
          <a:bodyPr/>
          <a:lstStyle/>
          <a:p>
            <a:r>
              <a:rPr lang="it-IT" dirty="0"/>
              <a:t>Un meccanismo che dà cibo</a:t>
            </a:r>
          </a:p>
        </p:txBody>
      </p:sp>
      <p:sp>
        <p:nvSpPr>
          <p:cNvPr id="3" name="Segnaposto contenuto 2">
            <a:extLst>
              <a:ext uri="{FF2B5EF4-FFF2-40B4-BE49-F238E27FC236}">
                <a16:creationId xmlns:a16="http://schemas.microsoft.com/office/drawing/2014/main" id="{DB002632-834C-4768-882D-4FFED8410BE5}"/>
              </a:ext>
            </a:extLst>
          </p:cNvPr>
          <p:cNvSpPr>
            <a:spLocks noGrp="1"/>
          </p:cNvSpPr>
          <p:nvPr>
            <p:ph idx="1"/>
          </p:nvPr>
        </p:nvSpPr>
        <p:spPr>
          <a:xfrm>
            <a:off x="338123" y="1825625"/>
            <a:ext cx="5401816" cy="4051647"/>
          </a:xfrm>
        </p:spPr>
        <p:txBody>
          <a:bodyPr>
            <a:normAutofit lnSpcReduction="10000"/>
          </a:bodyPr>
          <a:lstStyle/>
          <a:p>
            <a:pPr marL="0" indent="0">
              <a:buNone/>
            </a:pPr>
            <a:r>
              <a:rPr lang="it-IT" dirty="0">
                <a:latin typeface="+mj-lt"/>
              </a:rPr>
              <a:t>A largo delle coste dell’</a:t>
            </a:r>
            <a:r>
              <a:rPr lang="it-IT" dirty="0">
                <a:latin typeface="Amasis MT Pro Black" panose="02040A04050005020304" pitchFamily="18" charset="0"/>
              </a:rPr>
              <a:t>Islanda</a:t>
            </a:r>
            <a:r>
              <a:rPr lang="it-IT" dirty="0">
                <a:latin typeface="+mj-lt"/>
              </a:rPr>
              <a:t>, </a:t>
            </a:r>
            <a:r>
              <a:rPr lang="it-IT" dirty="0">
                <a:latin typeface="Congenial Black" panose="02000503040000020004" pitchFamily="2" charset="0"/>
              </a:rPr>
              <a:t>l’incontro</a:t>
            </a:r>
            <a:r>
              <a:rPr lang="it-IT" dirty="0">
                <a:latin typeface="+mj-lt"/>
              </a:rPr>
              <a:t> fra la corrente nord-atlantica (calda, ricca di sostanze nutrienti) e la corrente della Groenlandia (fredda, ricca di ossigeno) produce le condizioni ideali per il proliferare del plancton, cibo del pesce azzurro. Il mare diventa pescosissimo.</a:t>
            </a:r>
          </a:p>
          <a:p>
            <a:pPr marL="0" indent="0">
              <a:buNone/>
            </a:pPr>
            <a:r>
              <a:rPr lang="it-IT" dirty="0">
                <a:latin typeface="+mj-lt"/>
              </a:rPr>
              <a:t>Così anche al largo di Terranova (Canada)</a:t>
            </a:r>
          </a:p>
        </p:txBody>
      </p:sp>
      <p:pic>
        <p:nvPicPr>
          <p:cNvPr id="4" name="Immagine 3">
            <a:extLst>
              <a:ext uri="{FF2B5EF4-FFF2-40B4-BE49-F238E27FC236}">
                <a16:creationId xmlns:a16="http://schemas.microsoft.com/office/drawing/2014/main" id="{6B44F32C-6057-45FB-8740-3F2133C014D6}"/>
              </a:ext>
            </a:extLst>
          </p:cNvPr>
          <p:cNvPicPr>
            <a:picLocks noChangeAspect="1"/>
          </p:cNvPicPr>
          <p:nvPr/>
        </p:nvPicPr>
        <p:blipFill>
          <a:blip r:embed="rId2"/>
          <a:stretch>
            <a:fillRect/>
          </a:stretch>
        </p:blipFill>
        <p:spPr>
          <a:xfrm>
            <a:off x="5735960" y="1825625"/>
            <a:ext cx="6271700" cy="4186584"/>
          </a:xfrm>
          <a:prstGeom prst="rect">
            <a:avLst/>
          </a:prstGeom>
        </p:spPr>
      </p:pic>
    </p:spTree>
    <p:extLst>
      <p:ext uri="{BB962C8B-B14F-4D97-AF65-F5344CB8AC3E}">
        <p14:creationId xmlns:p14="http://schemas.microsoft.com/office/powerpoint/2010/main" val="32549763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asellaDiTesto 2">
            <a:extLst>
              <a:ext uri="{FF2B5EF4-FFF2-40B4-BE49-F238E27FC236}">
                <a16:creationId xmlns:a16="http://schemas.microsoft.com/office/drawing/2014/main" id="{1ABC9F14-F87C-4DC9-8F1E-DA09EE6716B7}"/>
              </a:ext>
            </a:extLst>
          </p:cNvPr>
          <p:cNvSpPr txBox="1"/>
          <p:nvPr/>
        </p:nvSpPr>
        <p:spPr>
          <a:xfrm>
            <a:off x="7531610" y="365125"/>
            <a:ext cx="3822189" cy="1899912"/>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panose="020F0302020204030204"/>
                <a:ea typeface="+mn-ea"/>
                <a:cs typeface="+mn-cs"/>
              </a:rPr>
              <a:t>Un meccanismo perfetto</a:t>
            </a:r>
          </a:p>
        </p:txBody>
      </p:sp>
      <p:pic>
        <p:nvPicPr>
          <p:cNvPr id="5" name="Immagine 4">
            <a:extLst>
              <a:ext uri="{FF2B5EF4-FFF2-40B4-BE49-F238E27FC236}">
                <a16:creationId xmlns:a16="http://schemas.microsoft.com/office/drawing/2014/main" id="{28258568-6D0B-4B4F-9A04-C94D61EB4416}"/>
              </a:ext>
            </a:extLst>
          </p:cNvPr>
          <p:cNvPicPr>
            <a:picLocks noChangeAspect="1"/>
          </p:cNvPicPr>
          <p:nvPr/>
        </p:nvPicPr>
        <p:blipFill rotWithShape="1">
          <a:blip r:embed="rId2"/>
          <a:srcRect t="6568" r="-1" b="-1"/>
          <a:stretch/>
        </p:blipFill>
        <p:spPr>
          <a:xfrm>
            <a:off x="1" y="10"/>
            <a:ext cx="6936390" cy="6857990"/>
          </a:xfrm>
          <a:prstGeom prst="rect">
            <a:avLst/>
          </a:prstGeom>
        </p:spPr>
      </p:pic>
      <p:sp>
        <p:nvSpPr>
          <p:cNvPr id="4" name="CasellaDiTesto 3">
            <a:extLst>
              <a:ext uri="{FF2B5EF4-FFF2-40B4-BE49-F238E27FC236}">
                <a16:creationId xmlns:a16="http://schemas.microsoft.com/office/drawing/2014/main" id="{9E37C585-7A0E-4B87-9BA3-31A6E2DB1B33}"/>
              </a:ext>
            </a:extLst>
          </p:cNvPr>
          <p:cNvSpPr txBox="1"/>
          <p:nvPr/>
        </p:nvSpPr>
        <p:spPr>
          <a:xfrm>
            <a:off x="7464152" y="2216532"/>
            <a:ext cx="4469046" cy="4235159"/>
          </a:xfrm>
          <a:prstGeom prst="rect">
            <a:avLst/>
          </a:prstGeom>
        </p:spPr>
        <p:txBody>
          <a:bodyPr vert="horz" lIns="91440" tIns="45720" rIns="91440" bIns="45720" rtlCol="0">
            <a:normAutofit lnSpcReduction="10000"/>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E’ un </a:t>
            </a:r>
            <a:r>
              <a:rPr kumimoji="0" lang="en-US" sz="2800" b="0" i="0" u="none" strike="noStrike" kern="1200" cap="none" spc="0" normalizeH="0" baseline="0" noProof="0" dirty="0" err="1">
                <a:ln>
                  <a:noFill/>
                </a:ln>
                <a:solidFill>
                  <a:prstClr val="black"/>
                </a:solidFill>
                <a:effectLst/>
                <a:uLnTx/>
                <a:uFillTx/>
                <a:latin typeface="Calibri Light" panose="020F0302020204030204"/>
                <a:ea typeface="+mn-ea"/>
                <a:cs typeface="+mn-cs"/>
              </a:rPr>
              <a:t>meccanismo</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Light" panose="020F0302020204030204"/>
                <a:ea typeface="+mn-ea"/>
                <a:cs typeface="+mn-cs"/>
              </a:rPr>
              <a:t>perfetto</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Light" panose="020F0302020204030204"/>
                <a:ea typeface="+mn-ea"/>
                <a:cs typeface="+mn-cs"/>
              </a:rPr>
              <a:t>che</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Light" panose="020F0302020204030204"/>
                <a:ea typeface="+mn-ea"/>
                <a:cs typeface="+mn-cs"/>
              </a:rPr>
              <a:t>sembra</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 quasi </a:t>
            </a:r>
            <a:r>
              <a:rPr kumimoji="0" lang="en-US" sz="2800" b="0" i="0" u="none" strike="noStrike" kern="1200" cap="none" spc="0" normalizeH="0" baseline="0" noProof="0" dirty="0" err="1">
                <a:ln>
                  <a:noFill/>
                </a:ln>
                <a:solidFill>
                  <a:prstClr val="black"/>
                </a:solidFill>
                <a:effectLst/>
                <a:uLnTx/>
                <a:uFillTx/>
                <a:latin typeface="Calibri Light" panose="020F0302020204030204"/>
                <a:ea typeface="+mn-ea"/>
                <a:cs typeface="+mn-cs"/>
              </a:rPr>
              <a:t>studiato</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 a </a:t>
            </a:r>
            <a:r>
              <a:rPr kumimoji="0" lang="en-US" sz="2800" b="0" i="0" u="none" strike="noStrike" kern="1200" cap="none" spc="0" normalizeH="0" baseline="0" noProof="0" dirty="0" err="1">
                <a:ln>
                  <a:noFill/>
                </a:ln>
                <a:solidFill>
                  <a:prstClr val="black"/>
                </a:solidFill>
                <a:effectLst/>
                <a:uLnTx/>
                <a:uFillTx/>
                <a:latin typeface="Calibri Light" panose="020F0302020204030204"/>
                <a:ea typeface="+mn-ea"/>
                <a:cs typeface="+mn-cs"/>
              </a:rPr>
              <a:t>tavolino</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 per </a:t>
            </a:r>
            <a:r>
              <a:rPr kumimoji="0" lang="en-US" sz="2800" b="0" i="0" u="none" strike="noStrike" kern="1200" cap="none" spc="0" normalizeH="0" baseline="0" noProof="0" dirty="0" err="1">
                <a:ln>
                  <a:noFill/>
                </a:ln>
                <a:solidFill>
                  <a:prstClr val="black"/>
                </a:solidFill>
                <a:effectLst/>
                <a:uLnTx/>
                <a:uFillTx/>
                <a:latin typeface="Calibri Light" panose="020F0302020204030204"/>
                <a:ea typeface="+mn-ea"/>
                <a:cs typeface="+mn-cs"/>
              </a:rPr>
              <a:t>fornire</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Light" panose="020F0302020204030204"/>
                <a:ea typeface="+mn-ea"/>
                <a:cs typeface="+mn-cs"/>
              </a:rPr>
              <a:t>all’Europa</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 occidentale quelle </a:t>
            </a:r>
            <a:r>
              <a:rPr kumimoji="0" lang="en-US" sz="2800" b="0" i="0" u="none" strike="noStrike" kern="1200" cap="none" spc="0" normalizeH="0" baseline="0" noProof="0" dirty="0" err="1">
                <a:ln>
                  <a:noFill/>
                </a:ln>
                <a:solidFill>
                  <a:prstClr val="black"/>
                </a:solidFill>
                <a:effectLst/>
                <a:uLnTx/>
                <a:uFillTx/>
                <a:latin typeface="Calibri Light" panose="020F0302020204030204"/>
                <a:ea typeface="+mn-ea"/>
                <a:cs typeface="+mn-cs"/>
              </a:rPr>
              <a:t>condizioni</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Light" panose="020F0302020204030204"/>
                <a:ea typeface="+mn-ea"/>
                <a:cs typeface="+mn-cs"/>
              </a:rPr>
              <a:t>ambientali</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Light" panose="020F0302020204030204"/>
                <a:ea typeface="+mn-ea"/>
                <a:cs typeface="+mn-cs"/>
              </a:rPr>
              <a:t>che</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 le </a:t>
            </a:r>
            <a:r>
              <a:rPr kumimoji="0" lang="en-US" sz="2800" b="0" i="0" u="none" strike="noStrike" kern="1200" cap="none" spc="0" normalizeH="0" baseline="0" noProof="0" dirty="0" err="1">
                <a:ln>
                  <a:noFill/>
                </a:ln>
                <a:solidFill>
                  <a:prstClr val="black"/>
                </a:solidFill>
                <a:effectLst/>
                <a:uLnTx/>
                <a:uFillTx/>
                <a:latin typeface="Calibri Light" panose="020F0302020204030204"/>
                <a:ea typeface="+mn-ea"/>
                <a:cs typeface="+mn-cs"/>
              </a:rPr>
              <a:t>hanno</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Light" panose="020F0302020204030204"/>
                <a:ea typeface="+mn-ea"/>
                <a:cs typeface="+mn-cs"/>
              </a:rPr>
              <a:t>assicurato</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Light" panose="020F0302020204030204"/>
                <a:ea typeface="+mn-ea"/>
                <a:cs typeface="+mn-cs"/>
              </a:rPr>
              <a:t>nella</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Light" panose="020F0302020204030204"/>
                <a:ea typeface="+mn-ea"/>
                <a:cs typeface="+mn-cs"/>
              </a:rPr>
              <a:t>storia</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 un </a:t>
            </a:r>
            <a:r>
              <a:rPr kumimoji="0" lang="en-US" sz="2800" b="0" i="0" u="none" strike="noStrike" kern="1200" cap="none" spc="0" normalizeH="0" baseline="0" noProof="0" dirty="0" err="1">
                <a:ln>
                  <a:noFill/>
                </a:ln>
                <a:solidFill>
                  <a:prstClr val="black"/>
                </a:solidFill>
                <a:effectLst/>
                <a:uLnTx/>
                <a:uFillTx/>
                <a:latin typeface="Calibri Light" panose="020F0302020204030204"/>
                <a:ea typeface="+mn-ea"/>
                <a:cs typeface="+mn-cs"/>
              </a:rPr>
              <a:t>vantaggio</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Light" panose="020F0302020204030204"/>
                <a:ea typeface="+mn-ea"/>
                <a:cs typeface="+mn-cs"/>
              </a:rPr>
              <a:t>notevole</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 rispetto alle </a:t>
            </a:r>
            <a:r>
              <a:rPr kumimoji="0" lang="en-US" sz="2800" b="0" i="0" u="none" strike="noStrike" kern="1200" cap="none" spc="0" normalizeH="0" baseline="0" noProof="0" dirty="0" err="1">
                <a:ln>
                  <a:noFill/>
                </a:ln>
                <a:solidFill>
                  <a:prstClr val="black"/>
                </a:solidFill>
                <a:effectLst/>
                <a:uLnTx/>
                <a:uFillTx/>
                <a:latin typeface="Calibri Light" panose="020F0302020204030204"/>
                <a:ea typeface="+mn-ea"/>
                <a:cs typeface="+mn-cs"/>
              </a:rPr>
              <a:t>altre</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 zone del mondo. Ma </a:t>
            </a:r>
            <a:r>
              <a:rPr kumimoji="0" lang="en-US" sz="2800" b="0" i="0" u="none" strike="noStrike" kern="1200" cap="none" spc="0" normalizeH="0" baseline="0" noProof="0" dirty="0" err="1">
                <a:ln>
                  <a:noFill/>
                </a:ln>
                <a:solidFill>
                  <a:prstClr val="black"/>
                </a:solidFill>
                <a:effectLst/>
                <a:uLnTx/>
                <a:uFillTx/>
                <a:latin typeface="Calibri Light" panose="020F0302020204030204"/>
                <a:ea typeface="+mn-ea"/>
                <a:cs typeface="+mn-cs"/>
              </a:rPr>
              <a:t>questo</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Light" panose="020F0302020204030204"/>
                <a:ea typeface="+mn-ea"/>
                <a:cs typeface="+mn-cs"/>
              </a:rPr>
              <a:t>meccanismo</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Light" panose="020F0302020204030204"/>
                <a:ea typeface="+mn-ea"/>
                <a:cs typeface="+mn-cs"/>
              </a:rPr>
              <a:t>riesce</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 a </a:t>
            </a:r>
            <a:r>
              <a:rPr kumimoji="0" lang="en-US" sz="2800" b="1" i="0" u="none" strike="noStrike" kern="1200" cap="none" spc="0" normalizeH="0" baseline="0" noProof="0" dirty="0" err="1">
                <a:ln>
                  <a:noFill/>
                </a:ln>
                <a:solidFill>
                  <a:prstClr val="black"/>
                </a:solidFill>
                <a:effectLst/>
                <a:uLnTx/>
                <a:uFillTx/>
                <a:latin typeface="Amasis MT Pro Black" panose="02040A04050005020304" pitchFamily="18" charset="0"/>
                <a:ea typeface="+mn-ea"/>
                <a:cs typeface="+mn-cs"/>
              </a:rPr>
              <a:t>distribuire</a:t>
            </a:r>
            <a:r>
              <a:rPr kumimoji="0" lang="en-US" sz="2800" b="1" i="0" u="none" strike="noStrike" kern="1200" cap="none" spc="0" normalizeH="0" baseline="0" noProof="0" dirty="0">
                <a:ln>
                  <a:noFill/>
                </a:ln>
                <a:solidFill>
                  <a:prstClr val="black"/>
                </a:solidFill>
                <a:effectLst/>
                <a:uLnTx/>
                <a:uFillTx/>
                <a:latin typeface="Amasis MT Pro Black" panose="02040A04050005020304" pitchFamily="18" charset="0"/>
                <a:ea typeface="+mn-ea"/>
                <a:cs typeface="+mn-cs"/>
              </a:rPr>
              <a:t> il </a:t>
            </a:r>
            <a:r>
              <a:rPr kumimoji="0" lang="en-US" sz="2800" b="1" i="0" u="none" strike="noStrike" kern="1200" cap="none" spc="0" normalizeH="0" baseline="0" noProof="0" dirty="0" err="1">
                <a:ln>
                  <a:noFill/>
                </a:ln>
                <a:solidFill>
                  <a:prstClr val="black"/>
                </a:solidFill>
                <a:effectLst/>
                <a:uLnTx/>
                <a:uFillTx/>
                <a:latin typeface="Amasis MT Pro Black" panose="02040A04050005020304" pitchFamily="18" charset="0"/>
                <a:ea typeface="+mn-ea"/>
                <a:cs typeface="+mn-cs"/>
              </a:rPr>
              <a:t>calore</a:t>
            </a:r>
            <a:r>
              <a:rPr kumimoji="0" lang="en-US" sz="2800" b="1" i="0" u="none" strike="noStrike" kern="1200" cap="none" spc="0" normalizeH="0" baseline="0" noProof="0" dirty="0">
                <a:ln>
                  <a:noFill/>
                </a:ln>
                <a:solidFill>
                  <a:prstClr val="black"/>
                </a:solidFill>
                <a:effectLst/>
                <a:uLnTx/>
                <a:uFillTx/>
                <a:latin typeface="Amasis MT Pro Black" panose="02040A04050005020304" pitchFamily="18" charset="0"/>
                <a:ea typeface="+mn-ea"/>
                <a:cs typeface="+mn-cs"/>
              </a:rPr>
              <a:t> </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con </a:t>
            </a:r>
            <a:r>
              <a:rPr kumimoji="0" lang="en-US" sz="2800" b="0" i="0" u="none" strike="noStrike" kern="1200" cap="none" spc="0" normalizeH="0" baseline="0" noProof="0" dirty="0" err="1">
                <a:ln>
                  <a:noFill/>
                </a:ln>
                <a:solidFill>
                  <a:prstClr val="black"/>
                </a:solidFill>
                <a:effectLst/>
                <a:uLnTx/>
                <a:uFillTx/>
                <a:latin typeface="Calibri Light" panose="020F0302020204030204"/>
                <a:ea typeface="+mn-ea"/>
                <a:cs typeface="+mn-cs"/>
              </a:rPr>
              <a:t>più</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Light" panose="020F0302020204030204"/>
                <a:ea typeface="+mn-ea"/>
                <a:cs typeface="+mn-cs"/>
              </a:rPr>
              <a:t>uniformità</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Light" panose="020F0302020204030204"/>
                <a:ea typeface="+mn-ea"/>
                <a:cs typeface="+mn-cs"/>
              </a:rPr>
              <a:t>su</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Light" panose="020F0302020204030204"/>
                <a:ea typeface="+mn-ea"/>
                <a:cs typeface="+mn-cs"/>
              </a:rPr>
              <a:t>tutto</a:t>
            </a:r>
            <a:r>
              <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rPr>
              <a:t> il </a:t>
            </a:r>
            <a:r>
              <a:rPr kumimoji="0" lang="en-US" sz="2800" b="0" i="0" u="none" strike="noStrike" kern="1200" cap="none" spc="0" normalizeH="0" baseline="0" noProof="0" dirty="0" err="1">
                <a:ln>
                  <a:noFill/>
                </a:ln>
                <a:solidFill>
                  <a:prstClr val="black"/>
                </a:solidFill>
                <a:effectLst/>
                <a:uLnTx/>
                <a:uFillTx/>
                <a:latin typeface="Calibri Light" panose="020F0302020204030204"/>
                <a:ea typeface="+mn-ea"/>
                <a:cs typeface="+mn-cs"/>
              </a:rPr>
              <a:t>globo</a:t>
            </a: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5958426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ABC9F14-F87C-4DC9-8F1E-DA09EE6716B7}"/>
              </a:ext>
            </a:extLst>
          </p:cNvPr>
          <p:cNvSpPr txBox="1"/>
          <p:nvPr/>
        </p:nvSpPr>
        <p:spPr>
          <a:xfrm>
            <a:off x="803412" y="260648"/>
            <a:ext cx="1058517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4800" b="0" i="0" u="none" strike="noStrike" kern="1200" cap="none" spc="0" normalizeH="0" baseline="0" noProof="0" dirty="0">
                <a:ln>
                  <a:noFill/>
                </a:ln>
                <a:solidFill>
                  <a:prstClr val="black"/>
                </a:solidFill>
                <a:effectLst/>
                <a:uLnTx/>
                <a:uFillTx/>
                <a:latin typeface="Calibri Light" panose="020F0302020204030204"/>
                <a:ea typeface="+mn-ea"/>
                <a:cs typeface="+mn-cs"/>
              </a:rPr>
              <a:t>Un clima mite, con escursioni minime</a:t>
            </a:r>
          </a:p>
        </p:txBody>
      </p:sp>
      <p:sp>
        <p:nvSpPr>
          <p:cNvPr id="4" name="CasellaDiTesto 3">
            <a:extLst>
              <a:ext uri="{FF2B5EF4-FFF2-40B4-BE49-F238E27FC236}">
                <a16:creationId xmlns:a16="http://schemas.microsoft.com/office/drawing/2014/main" id="{9E37C585-7A0E-4B87-9BA3-31A6E2DB1B33}"/>
              </a:ext>
            </a:extLst>
          </p:cNvPr>
          <p:cNvSpPr txBox="1"/>
          <p:nvPr/>
        </p:nvSpPr>
        <p:spPr>
          <a:xfrm>
            <a:off x="407369" y="1556792"/>
            <a:ext cx="4032447" cy="31085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Light" panose="020F0302020204030204"/>
                <a:ea typeface="+mn-ea"/>
                <a:cs typeface="+mn-cs"/>
              </a:rPr>
              <a:t>Tutta l’Europa occidentale gode, infatti, di un clima </a:t>
            </a:r>
            <a:r>
              <a:rPr kumimoji="0" lang="it-IT" sz="2800" b="0" i="0" u="none" strike="noStrike" kern="1200" cap="none" spc="0" normalizeH="0" baseline="0" noProof="0" dirty="0">
                <a:ln>
                  <a:noFill/>
                </a:ln>
                <a:solidFill>
                  <a:prstClr val="black"/>
                </a:solidFill>
                <a:effectLst/>
                <a:uLnTx/>
                <a:uFillTx/>
                <a:latin typeface="AntiqueOliCom" panose="00000506000000000000" pitchFamily="50" charset="0"/>
                <a:ea typeface="+mn-ea"/>
                <a:cs typeface="+mn-cs"/>
              </a:rPr>
              <a:t>mite</a:t>
            </a:r>
            <a:r>
              <a:rPr kumimoji="0" lang="it-IT" sz="2800" b="0" i="0" u="none" strike="noStrike" kern="1200" cap="none" spc="0" normalizeH="0" baseline="0" noProof="0" dirty="0">
                <a:ln>
                  <a:noFill/>
                </a:ln>
                <a:solidFill>
                  <a:prstClr val="black"/>
                </a:solidFill>
                <a:effectLst/>
                <a:uLnTx/>
                <a:uFillTx/>
                <a:latin typeface="Calibri Light" panose="020F0302020204030204"/>
                <a:ea typeface="+mn-ea"/>
                <a:cs typeface="+mn-cs"/>
              </a:rPr>
              <a:t>, con sbalzi termici molto limitati, piogge regolari, </a:t>
            </a:r>
            <a:r>
              <a:rPr kumimoji="0" lang="it-IT" sz="2800" b="0" i="0" u="none" strike="noStrike" kern="1200" cap="none" spc="0" normalizeH="0" baseline="0" noProof="0" dirty="0">
                <a:ln>
                  <a:noFill/>
                </a:ln>
                <a:solidFill>
                  <a:prstClr val="black"/>
                </a:solidFill>
                <a:effectLst/>
                <a:uLnTx/>
                <a:uFillTx/>
                <a:latin typeface="Cooper Black" panose="0208090404030B020404" pitchFamily="18" charset="0"/>
                <a:ea typeface="+mn-ea"/>
                <a:cs typeface="+mn-cs"/>
              </a:rPr>
              <a:t>differenze davvero minime fra estate e inverno</a:t>
            </a:r>
          </a:p>
        </p:txBody>
      </p:sp>
      <p:pic>
        <p:nvPicPr>
          <p:cNvPr id="2" name="Immagine 1">
            <a:extLst>
              <a:ext uri="{FF2B5EF4-FFF2-40B4-BE49-F238E27FC236}">
                <a16:creationId xmlns:a16="http://schemas.microsoft.com/office/drawing/2014/main" id="{736C0348-102F-4B08-896E-1F5159884CD0}"/>
              </a:ext>
            </a:extLst>
          </p:cNvPr>
          <p:cNvPicPr>
            <a:picLocks noChangeAspect="1"/>
          </p:cNvPicPr>
          <p:nvPr/>
        </p:nvPicPr>
        <p:blipFill rotWithShape="1">
          <a:blip r:embed="rId2"/>
          <a:srcRect r="9841"/>
          <a:stretch/>
        </p:blipFill>
        <p:spPr>
          <a:xfrm>
            <a:off x="4655840" y="1225658"/>
            <a:ext cx="7256538" cy="5372100"/>
          </a:xfrm>
          <a:prstGeom prst="rect">
            <a:avLst/>
          </a:prstGeom>
        </p:spPr>
      </p:pic>
    </p:spTree>
    <p:extLst>
      <p:ext uri="{BB962C8B-B14F-4D97-AF65-F5344CB8AC3E}">
        <p14:creationId xmlns:p14="http://schemas.microsoft.com/office/powerpoint/2010/main" val="3398859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49993F8-C414-463F-B791-6EED16F0F08A}"/>
              </a:ext>
            </a:extLst>
          </p:cNvPr>
          <p:cNvPicPr>
            <a:picLocks noChangeAspect="1"/>
          </p:cNvPicPr>
          <p:nvPr/>
        </p:nvPicPr>
        <p:blipFill>
          <a:blip r:embed="rId2"/>
          <a:stretch>
            <a:fillRect/>
          </a:stretch>
        </p:blipFill>
        <p:spPr>
          <a:xfrm>
            <a:off x="2927648" y="404664"/>
            <a:ext cx="8274784" cy="3482305"/>
          </a:xfrm>
          <a:prstGeom prst="rect">
            <a:avLst/>
          </a:prstGeom>
        </p:spPr>
      </p:pic>
      <p:cxnSp>
        <p:nvCxnSpPr>
          <p:cNvPr id="4" name="Connettore diritto 3">
            <a:extLst>
              <a:ext uri="{FF2B5EF4-FFF2-40B4-BE49-F238E27FC236}">
                <a16:creationId xmlns:a16="http://schemas.microsoft.com/office/drawing/2014/main" id="{F9F63AA2-9535-4B84-B223-7D506C4B6EA6}"/>
              </a:ext>
            </a:extLst>
          </p:cNvPr>
          <p:cNvCxnSpPr/>
          <p:nvPr/>
        </p:nvCxnSpPr>
        <p:spPr>
          <a:xfrm>
            <a:off x="5303912" y="908720"/>
            <a:ext cx="23762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CasellaDiTesto 4">
            <a:extLst>
              <a:ext uri="{FF2B5EF4-FFF2-40B4-BE49-F238E27FC236}">
                <a16:creationId xmlns:a16="http://schemas.microsoft.com/office/drawing/2014/main" id="{90D48CA3-CF94-4020-8B63-24067B1D3073}"/>
              </a:ext>
            </a:extLst>
          </p:cNvPr>
          <p:cNvSpPr txBox="1"/>
          <p:nvPr/>
        </p:nvSpPr>
        <p:spPr>
          <a:xfrm>
            <a:off x="767408" y="4293096"/>
            <a:ext cx="9073008" cy="224676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Ma ora, attraversiamo l’Atlantico e troviamo una località pressappoco alla stessa latitudine: ecco, è Hammerfest, in Norvegia,  quasi a Capo Nord, l’estremo settentrionale del continente europeo, ad oltre 70° N di latitudine, anch’essa bagnata dal mar Glaciale artico, come Clyde River</a:t>
            </a:r>
          </a:p>
        </p:txBody>
      </p:sp>
      <p:sp>
        <p:nvSpPr>
          <p:cNvPr id="6" name="Freccia in giù 5">
            <a:extLst>
              <a:ext uri="{FF2B5EF4-FFF2-40B4-BE49-F238E27FC236}">
                <a16:creationId xmlns:a16="http://schemas.microsoft.com/office/drawing/2014/main" id="{54A56B86-5CF3-4F7E-8B92-4E152F53633F}"/>
              </a:ext>
            </a:extLst>
          </p:cNvPr>
          <p:cNvSpPr/>
          <p:nvPr/>
        </p:nvSpPr>
        <p:spPr>
          <a:xfrm>
            <a:off x="5159896" y="260648"/>
            <a:ext cx="288032" cy="5040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ccia in giù 6">
            <a:extLst>
              <a:ext uri="{FF2B5EF4-FFF2-40B4-BE49-F238E27FC236}">
                <a16:creationId xmlns:a16="http://schemas.microsoft.com/office/drawing/2014/main" id="{5CFD8C9E-19D2-4A8A-A1E5-84A88E20538C}"/>
              </a:ext>
            </a:extLst>
          </p:cNvPr>
          <p:cNvSpPr/>
          <p:nvPr/>
        </p:nvSpPr>
        <p:spPr>
          <a:xfrm>
            <a:off x="7464152" y="332654"/>
            <a:ext cx="216024" cy="5040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e 2">
            <a:extLst>
              <a:ext uri="{FF2B5EF4-FFF2-40B4-BE49-F238E27FC236}">
                <a16:creationId xmlns:a16="http://schemas.microsoft.com/office/drawing/2014/main" id="{A3AE02F8-0632-4B48-AB25-9E81F591394F}"/>
              </a:ext>
            </a:extLst>
          </p:cNvPr>
          <p:cNvSpPr/>
          <p:nvPr/>
        </p:nvSpPr>
        <p:spPr>
          <a:xfrm>
            <a:off x="479376" y="908720"/>
            <a:ext cx="2160240" cy="15121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err="1">
                <a:ln>
                  <a:noFill/>
                </a:ln>
                <a:solidFill>
                  <a:prstClr val="white"/>
                </a:solidFill>
                <a:effectLst/>
                <a:uLnTx/>
                <a:uFillTx/>
                <a:latin typeface="Calibri" panose="020F0502020204030204"/>
                <a:ea typeface="+mn-ea"/>
                <a:cs typeface="+mn-cs"/>
              </a:rPr>
              <a:t>Lat</a:t>
            </a:r>
            <a:r>
              <a:rPr kumimoji="0" lang="it-IT" sz="2400" b="0" i="0" u="none" strike="noStrike" kern="1200" cap="none" spc="0" normalizeH="0" baseline="0" noProof="0" dirty="0">
                <a:ln>
                  <a:noFill/>
                </a:ln>
                <a:solidFill>
                  <a:prstClr val="white"/>
                </a:solidFill>
                <a:effectLst/>
                <a:uLnTx/>
                <a:uFillTx/>
                <a:latin typeface="Calibri" panose="020F0502020204030204"/>
                <a:ea typeface="+mn-ea"/>
                <a:cs typeface="+mn-cs"/>
              </a:rPr>
              <a:t>. 70° N</a:t>
            </a:r>
          </a:p>
        </p:txBody>
      </p:sp>
    </p:spTree>
    <p:extLst>
      <p:ext uri="{BB962C8B-B14F-4D97-AF65-F5344CB8AC3E}">
        <p14:creationId xmlns:p14="http://schemas.microsoft.com/office/powerpoint/2010/main" val="146440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6BB4D52-5FFF-44FA-9262-F0625CF1FDE6}"/>
              </a:ext>
            </a:extLst>
          </p:cNvPr>
          <p:cNvPicPr>
            <a:picLocks noChangeAspect="1"/>
          </p:cNvPicPr>
          <p:nvPr/>
        </p:nvPicPr>
        <p:blipFill>
          <a:blip r:embed="rId2"/>
          <a:stretch>
            <a:fillRect/>
          </a:stretch>
        </p:blipFill>
        <p:spPr>
          <a:xfrm>
            <a:off x="3057515" y="0"/>
            <a:ext cx="9134485" cy="6858000"/>
          </a:xfrm>
          <a:prstGeom prst="rect">
            <a:avLst/>
          </a:prstGeom>
        </p:spPr>
      </p:pic>
      <p:sp>
        <p:nvSpPr>
          <p:cNvPr id="3" name="CasellaDiTesto 2">
            <a:extLst>
              <a:ext uri="{FF2B5EF4-FFF2-40B4-BE49-F238E27FC236}">
                <a16:creationId xmlns:a16="http://schemas.microsoft.com/office/drawing/2014/main" id="{C16C79BD-8855-485B-9CB7-1AA3621AE819}"/>
              </a:ext>
            </a:extLst>
          </p:cNvPr>
          <p:cNvSpPr txBox="1"/>
          <p:nvPr/>
        </p:nvSpPr>
        <p:spPr>
          <a:xfrm>
            <a:off x="119335" y="260648"/>
            <a:ext cx="2938179" cy="56938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AntiqueOliCom" panose="00000506000000000000" pitchFamily="50" charset="0"/>
                <a:ea typeface="+mn-ea"/>
                <a:cs typeface="+mn-cs"/>
              </a:rPr>
              <a:t>Hammerfest</a:t>
            </a: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 è una città di oltre 10.000 abitanti, situata in un poetico fiordo, libero dai ghiacci tutto l’anno. La sua temperatura media a gennaio è di -3°C, fredda ma non glaciale, e quella di luglio supera i 10°C.</a:t>
            </a:r>
          </a:p>
        </p:txBody>
      </p:sp>
    </p:spTree>
    <p:extLst>
      <p:ext uri="{BB962C8B-B14F-4D97-AF65-F5344CB8AC3E}">
        <p14:creationId xmlns:p14="http://schemas.microsoft.com/office/powerpoint/2010/main" val="3306199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22996853-1B1E-4300-9722-D581641C2130}"/>
              </a:ext>
            </a:extLst>
          </p:cNvPr>
          <p:cNvPicPr>
            <a:picLocks noChangeAspect="1"/>
          </p:cNvPicPr>
          <p:nvPr/>
        </p:nvPicPr>
        <p:blipFill>
          <a:blip r:embed="rId2"/>
          <a:stretch>
            <a:fillRect/>
          </a:stretch>
        </p:blipFill>
        <p:spPr>
          <a:xfrm>
            <a:off x="0" y="0"/>
            <a:ext cx="12833684" cy="6858000"/>
          </a:xfrm>
          <a:prstGeom prst="rect">
            <a:avLst/>
          </a:prstGeom>
        </p:spPr>
      </p:pic>
      <p:sp>
        <p:nvSpPr>
          <p:cNvPr id="3" name="CasellaDiTesto 2">
            <a:extLst>
              <a:ext uri="{FF2B5EF4-FFF2-40B4-BE49-F238E27FC236}">
                <a16:creationId xmlns:a16="http://schemas.microsoft.com/office/drawing/2014/main" id="{E65ED602-F807-42B4-899A-BAFE6A75FCD9}"/>
              </a:ext>
            </a:extLst>
          </p:cNvPr>
          <p:cNvSpPr txBox="1"/>
          <p:nvPr/>
        </p:nvSpPr>
        <p:spPr>
          <a:xfrm>
            <a:off x="263352" y="5445224"/>
            <a:ext cx="4968552"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srgbClr val="FFFF00"/>
                </a:solidFill>
                <a:effectLst/>
                <a:uLnTx/>
                <a:uFillTx/>
                <a:latin typeface="Calibri" panose="020F0502020204030204"/>
                <a:ea typeface="+mn-ea"/>
                <a:cs typeface="+mn-cs"/>
              </a:rPr>
              <a:t>E’ una città vivace, turistica, piuttosto ricca, in cui si vive bene: ci sono alberi, prati, si può andare al mare…</a:t>
            </a:r>
          </a:p>
        </p:txBody>
      </p:sp>
    </p:spTree>
    <p:extLst>
      <p:ext uri="{BB962C8B-B14F-4D97-AF65-F5344CB8AC3E}">
        <p14:creationId xmlns:p14="http://schemas.microsoft.com/office/powerpoint/2010/main" val="1330942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49993F8-C414-463F-B791-6EED16F0F08A}"/>
              </a:ext>
            </a:extLst>
          </p:cNvPr>
          <p:cNvPicPr>
            <a:picLocks noChangeAspect="1"/>
          </p:cNvPicPr>
          <p:nvPr/>
        </p:nvPicPr>
        <p:blipFill>
          <a:blip r:embed="rId2"/>
          <a:stretch>
            <a:fillRect/>
          </a:stretch>
        </p:blipFill>
        <p:spPr>
          <a:xfrm>
            <a:off x="2927648" y="404664"/>
            <a:ext cx="8274784" cy="3482305"/>
          </a:xfrm>
          <a:prstGeom prst="rect">
            <a:avLst/>
          </a:prstGeom>
        </p:spPr>
      </p:pic>
      <p:cxnSp>
        <p:nvCxnSpPr>
          <p:cNvPr id="4" name="Connettore diritto 3">
            <a:extLst>
              <a:ext uri="{FF2B5EF4-FFF2-40B4-BE49-F238E27FC236}">
                <a16:creationId xmlns:a16="http://schemas.microsoft.com/office/drawing/2014/main" id="{F9F63AA2-9535-4B84-B223-7D506C4B6EA6}"/>
              </a:ext>
            </a:extLst>
          </p:cNvPr>
          <p:cNvCxnSpPr/>
          <p:nvPr/>
        </p:nvCxnSpPr>
        <p:spPr>
          <a:xfrm>
            <a:off x="5231904" y="1124744"/>
            <a:ext cx="23762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CasellaDiTesto 4">
            <a:extLst>
              <a:ext uri="{FF2B5EF4-FFF2-40B4-BE49-F238E27FC236}">
                <a16:creationId xmlns:a16="http://schemas.microsoft.com/office/drawing/2014/main" id="{90D48CA3-CF94-4020-8B63-24067B1D3073}"/>
              </a:ext>
            </a:extLst>
          </p:cNvPr>
          <p:cNvSpPr txBox="1"/>
          <p:nvPr/>
        </p:nvSpPr>
        <p:spPr>
          <a:xfrm>
            <a:off x="4799856" y="4065922"/>
            <a:ext cx="4176464" cy="224676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Troppo a nord per i nostri gusti? Be’, allora scendiamo di latitudine e troviamo una città canadese ed una europea a </a:t>
            </a:r>
            <a:r>
              <a:rPr kumimoji="0" lang="it-IT" sz="2800" b="0" i="0" u="none" strike="noStrike" kern="1200" cap="none" spc="0" normalizeH="0" baseline="0" noProof="0" dirty="0">
                <a:ln>
                  <a:noFill/>
                </a:ln>
                <a:solidFill>
                  <a:prstClr val="black"/>
                </a:solidFill>
                <a:effectLst/>
                <a:uLnTx/>
                <a:uFillTx/>
                <a:latin typeface="Congenial Black" panose="02000503040000020004" pitchFamily="2" charset="0"/>
                <a:ea typeface="+mn-ea"/>
                <a:cs typeface="+mn-cs"/>
              </a:rPr>
              <a:t>60°N</a:t>
            </a: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 name="Freccia in giù 5">
            <a:extLst>
              <a:ext uri="{FF2B5EF4-FFF2-40B4-BE49-F238E27FC236}">
                <a16:creationId xmlns:a16="http://schemas.microsoft.com/office/drawing/2014/main" id="{54A56B86-5CF3-4F7E-8B92-4E152F53633F}"/>
              </a:ext>
            </a:extLst>
          </p:cNvPr>
          <p:cNvSpPr/>
          <p:nvPr/>
        </p:nvSpPr>
        <p:spPr>
          <a:xfrm>
            <a:off x="5231904" y="545309"/>
            <a:ext cx="288032" cy="5040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ccia in giù 6">
            <a:extLst>
              <a:ext uri="{FF2B5EF4-FFF2-40B4-BE49-F238E27FC236}">
                <a16:creationId xmlns:a16="http://schemas.microsoft.com/office/drawing/2014/main" id="{5CFD8C9E-19D2-4A8A-A1E5-84A88E20538C}"/>
              </a:ext>
            </a:extLst>
          </p:cNvPr>
          <p:cNvSpPr/>
          <p:nvPr/>
        </p:nvSpPr>
        <p:spPr>
          <a:xfrm>
            <a:off x="7077560" y="571728"/>
            <a:ext cx="216024" cy="5040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Immagine 2">
            <a:extLst>
              <a:ext uri="{FF2B5EF4-FFF2-40B4-BE49-F238E27FC236}">
                <a16:creationId xmlns:a16="http://schemas.microsoft.com/office/drawing/2014/main" id="{5319EFAC-172B-4017-9B81-40F7C3C09AF5}"/>
              </a:ext>
            </a:extLst>
          </p:cNvPr>
          <p:cNvPicPr>
            <a:picLocks noChangeAspect="1"/>
          </p:cNvPicPr>
          <p:nvPr/>
        </p:nvPicPr>
        <p:blipFill rotWithShape="1">
          <a:blip r:embed="rId3"/>
          <a:srcRect l="25532" r="14894"/>
          <a:stretch/>
        </p:blipFill>
        <p:spPr>
          <a:xfrm>
            <a:off x="191344" y="2204864"/>
            <a:ext cx="3925202" cy="4392488"/>
          </a:xfrm>
          <a:prstGeom prst="rect">
            <a:avLst/>
          </a:prstGeom>
        </p:spPr>
      </p:pic>
      <p:sp>
        <p:nvSpPr>
          <p:cNvPr id="8" name="Ovale 7">
            <a:extLst>
              <a:ext uri="{FF2B5EF4-FFF2-40B4-BE49-F238E27FC236}">
                <a16:creationId xmlns:a16="http://schemas.microsoft.com/office/drawing/2014/main" id="{B59A2341-3E6E-4CFB-B47C-E7F486F9F6D8}"/>
              </a:ext>
            </a:extLst>
          </p:cNvPr>
          <p:cNvSpPr/>
          <p:nvPr/>
        </p:nvSpPr>
        <p:spPr>
          <a:xfrm>
            <a:off x="623392" y="469928"/>
            <a:ext cx="1872208" cy="1518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err="1">
                <a:ln>
                  <a:noFill/>
                </a:ln>
                <a:solidFill>
                  <a:prstClr val="white"/>
                </a:solidFill>
                <a:effectLst/>
                <a:uLnTx/>
                <a:uFillTx/>
                <a:latin typeface="Calibri" panose="020F0502020204030204"/>
                <a:ea typeface="+mn-ea"/>
                <a:cs typeface="+mn-cs"/>
              </a:rPr>
              <a:t>Lat</a:t>
            </a:r>
            <a:endParaRPr kumimoji="0" lang="it-IT"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white"/>
                </a:solidFill>
                <a:effectLst/>
                <a:uLnTx/>
                <a:uFillTx/>
                <a:latin typeface="Calibri" panose="020F0502020204030204"/>
                <a:ea typeface="+mn-ea"/>
                <a:cs typeface="+mn-cs"/>
              </a:rPr>
              <a:t>60°N</a:t>
            </a:r>
          </a:p>
        </p:txBody>
      </p:sp>
    </p:spTree>
    <p:extLst>
      <p:ext uri="{BB962C8B-B14F-4D97-AF65-F5344CB8AC3E}">
        <p14:creationId xmlns:p14="http://schemas.microsoft.com/office/powerpoint/2010/main" val="2297402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E9C19EF7-F049-4875-99F4-99E60A402836}"/>
              </a:ext>
            </a:extLst>
          </p:cNvPr>
          <p:cNvSpPr txBox="1"/>
          <p:nvPr/>
        </p:nvSpPr>
        <p:spPr>
          <a:xfrm>
            <a:off x="767408" y="620688"/>
            <a:ext cx="3168352" cy="30469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Amasis MT Pro Black" panose="02040A04050005020304" pitchFamily="18" charset="0"/>
                <a:ea typeface="+mn-ea"/>
                <a:cs typeface="+mn-cs"/>
              </a:rPr>
              <a:t>Port </a:t>
            </a:r>
            <a:r>
              <a:rPr kumimoji="0" lang="it-IT" sz="2400" b="0" i="0" u="none" strike="noStrike" kern="1200" cap="none" spc="0" normalizeH="0" baseline="0" noProof="0" dirty="0" err="1">
                <a:ln>
                  <a:noFill/>
                </a:ln>
                <a:solidFill>
                  <a:prstClr val="black"/>
                </a:solidFill>
                <a:effectLst/>
                <a:uLnTx/>
                <a:uFillTx/>
                <a:latin typeface="Amasis MT Pro Black" panose="02040A04050005020304" pitchFamily="18" charset="0"/>
                <a:ea typeface="+mn-ea"/>
                <a:cs typeface="+mn-cs"/>
              </a:rPr>
              <a:t>Burwell</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nella penisola del labrador, in Canada, a circa 60°N.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C’è giusto una stazione meteorologica che registra valori di -24°C in media a febbraio e 8°C ad agosto…</a:t>
            </a:r>
          </a:p>
        </p:txBody>
      </p:sp>
      <p:pic>
        <p:nvPicPr>
          <p:cNvPr id="3" name="Immagine 2">
            <a:extLst>
              <a:ext uri="{FF2B5EF4-FFF2-40B4-BE49-F238E27FC236}">
                <a16:creationId xmlns:a16="http://schemas.microsoft.com/office/drawing/2014/main" id="{557AAD25-B17C-4E93-9B0A-143C4270104C}"/>
              </a:ext>
            </a:extLst>
          </p:cNvPr>
          <p:cNvPicPr>
            <a:picLocks noChangeAspect="1"/>
          </p:cNvPicPr>
          <p:nvPr/>
        </p:nvPicPr>
        <p:blipFill>
          <a:blip r:embed="rId2"/>
          <a:stretch>
            <a:fillRect/>
          </a:stretch>
        </p:blipFill>
        <p:spPr>
          <a:xfrm>
            <a:off x="4871864" y="404664"/>
            <a:ext cx="7115175" cy="5362575"/>
          </a:xfrm>
          <a:prstGeom prst="rect">
            <a:avLst/>
          </a:prstGeom>
        </p:spPr>
      </p:pic>
      <p:pic>
        <p:nvPicPr>
          <p:cNvPr id="4" name="Immagine 3">
            <a:extLst>
              <a:ext uri="{FF2B5EF4-FFF2-40B4-BE49-F238E27FC236}">
                <a16:creationId xmlns:a16="http://schemas.microsoft.com/office/drawing/2014/main" id="{B0530453-B85B-4731-A840-806CA667D2C3}"/>
              </a:ext>
            </a:extLst>
          </p:cNvPr>
          <p:cNvPicPr>
            <a:picLocks noChangeAspect="1"/>
          </p:cNvPicPr>
          <p:nvPr/>
        </p:nvPicPr>
        <p:blipFill rotWithShape="1">
          <a:blip r:embed="rId3"/>
          <a:srcRect b="10439"/>
          <a:stretch/>
        </p:blipFill>
        <p:spPr>
          <a:xfrm>
            <a:off x="2783632" y="3701348"/>
            <a:ext cx="2457830" cy="2942049"/>
          </a:xfrm>
          <a:prstGeom prst="rect">
            <a:avLst/>
          </a:prstGeom>
        </p:spPr>
      </p:pic>
      <p:cxnSp>
        <p:nvCxnSpPr>
          <p:cNvPr id="6" name="Connettore 2 5">
            <a:extLst>
              <a:ext uri="{FF2B5EF4-FFF2-40B4-BE49-F238E27FC236}">
                <a16:creationId xmlns:a16="http://schemas.microsoft.com/office/drawing/2014/main" id="{F6A140F0-4A74-4EAB-9E95-0BB9F52CB3FB}"/>
              </a:ext>
            </a:extLst>
          </p:cNvPr>
          <p:cNvCxnSpPr>
            <a:cxnSpLocks/>
          </p:cNvCxnSpPr>
          <p:nvPr/>
        </p:nvCxnSpPr>
        <p:spPr>
          <a:xfrm flipH="1">
            <a:off x="3431704" y="3429000"/>
            <a:ext cx="144016" cy="50405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772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Immagine 1">
            <a:extLst>
              <a:ext uri="{FF2B5EF4-FFF2-40B4-BE49-F238E27FC236}">
                <a16:creationId xmlns:a16="http://schemas.microsoft.com/office/drawing/2014/main" id="{76A21664-0826-4D60-992E-67523A867ED1}"/>
              </a:ext>
            </a:extLst>
          </p:cNvPr>
          <p:cNvPicPr>
            <a:picLocks noChangeAspect="1"/>
          </p:cNvPicPr>
          <p:nvPr/>
        </p:nvPicPr>
        <p:blipFill rotWithShape="1">
          <a:blip r:embed="rId2"/>
          <a:srcRect l="15810" r="18978" b="-1"/>
          <a:stretch/>
        </p:blipFill>
        <p:spPr>
          <a:xfrm>
            <a:off x="1" y="10"/>
            <a:ext cx="9669642" cy="6857990"/>
          </a:xfrm>
          <a:prstGeom prst="rect">
            <a:avLst/>
          </a:prstGeom>
        </p:spPr>
      </p:pic>
      <p:sp>
        <p:nvSpPr>
          <p:cNvPr id="10" name="Rectangle 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asellaDiTesto 2">
            <a:extLst>
              <a:ext uri="{FF2B5EF4-FFF2-40B4-BE49-F238E27FC236}">
                <a16:creationId xmlns:a16="http://schemas.microsoft.com/office/drawing/2014/main" id="{A72DB232-7229-44B1-9876-50C38A4E4ED4}"/>
              </a:ext>
            </a:extLst>
          </p:cNvPr>
          <p:cNvSpPr txBox="1"/>
          <p:nvPr/>
        </p:nvSpPr>
        <p:spPr>
          <a:xfrm>
            <a:off x="8112224" y="836712"/>
            <a:ext cx="3822189" cy="3742762"/>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Sulla costa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europea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sempre in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Norvegia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abbiamo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AntiqueOliCom" panose="00000506000000000000" pitchFamily="50" charset="0"/>
                <a:ea typeface="+mn-ea"/>
                <a:cs typeface="+mn-cs"/>
              </a:rPr>
              <a:t>Bergen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città</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di 270.000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abitanti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fra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le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più</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ricche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del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paese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con un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clima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strabiliante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quasi 2°C di media a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gennaio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più</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 Milano, e quasi 14°C a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luglio</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4653535"/>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1551</Words>
  <Application>Microsoft Office PowerPoint</Application>
  <PresentationFormat>Widescreen</PresentationFormat>
  <Paragraphs>81</Paragraphs>
  <Slides>33</Slides>
  <Notes>0</Notes>
  <HiddenSlides>0</HiddenSlides>
  <MMClips>0</MMClips>
  <ScaleCrop>false</ScaleCrop>
  <HeadingPairs>
    <vt:vector size="6" baseType="variant">
      <vt:variant>
        <vt:lpstr>Caratteri utilizzati</vt:lpstr>
      </vt:variant>
      <vt:variant>
        <vt:i4>8</vt:i4>
      </vt:variant>
      <vt:variant>
        <vt:lpstr>Tema</vt:lpstr>
      </vt:variant>
      <vt:variant>
        <vt:i4>2</vt:i4>
      </vt:variant>
      <vt:variant>
        <vt:lpstr>Titoli diapositive</vt:lpstr>
      </vt:variant>
      <vt:variant>
        <vt:i4>33</vt:i4>
      </vt:variant>
    </vt:vector>
  </HeadingPairs>
  <TitlesOfParts>
    <vt:vector size="43" baseType="lpstr">
      <vt:lpstr>Amasis MT Pro Black</vt:lpstr>
      <vt:lpstr>AntiqueOliCom</vt:lpstr>
      <vt:lpstr>Arial</vt:lpstr>
      <vt:lpstr>Berlin Sans FB Demi</vt:lpstr>
      <vt:lpstr>Calibri</vt:lpstr>
      <vt:lpstr>Calibri Light</vt:lpstr>
      <vt:lpstr>Congenial Black</vt:lpstr>
      <vt:lpstr>Cooper Black</vt:lpstr>
      <vt:lpstr>Tema di Office</vt:lpstr>
      <vt:lpstr>Office Theme</vt:lpstr>
      <vt:lpstr>Riscaldamento gratis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 anche qui enorme differenza in inverno…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Un meccanismo che dà cibo</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Pierluigi Gioia</dc:creator>
  <cp:lastModifiedBy>Pierluigi Gioia</cp:lastModifiedBy>
  <cp:revision>1</cp:revision>
  <dcterms:created xsi:type="dcterms:W3CDTF">2022-11-17T21:09:03Z</dcterms:created>
  <dcterms:modified xsi:type="dcterms:W3CDTF">2022-11-18T17:53:18Z</dcterms:modified>
</cp:coreProperties>
</file>